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Lexend Deca"/>
      <p:regular r:id="rId18"/>
      <p:bold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7.xml"/><Relationship Id="rId22" Type="http://schemas.openxmlformats.org/officeDocument/2006/relationships/font" Target="fonts/OpenSans-italic.fntdata"/><Relationship Id="rId10" Type="http://schemas.openxmlformats.org/officeDocument/2006/relationships/slide" Target="slides/slide6.xml"/><Relationship Id="rId21" Type="http://schemas.openxmlformats.org/officeDocument/2006/relationships/font" Target="fonts/OpenSans-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LexendDeca-bold.fntdata"/><Relationship Id="rId6" Type="http://schemas.openxmlformats.org/officeDocument/2006/relationships/slide" Target="slides/slide2.xml"/><Relationship Id="rId18" Type="http://schemas.openxmlformats.org/officeDocument/2006/relationships/font" Target="fonts/LexendDeca-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thesis-or-claim-l2-worksheet-us"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thesis-or-claim-handout-us" TargetMode="External"/><Relationship Id="rId3" Type="http://schemas.openxmlformats.org/officeDocument/2006/relationships/hyperlink" Target="https://go.turnitin.com/awi-thesis-or-claim-l2-worksheet-us" TargetMode="External"/><Relationship Id="rId4" Type="http://schemas.openxmlformats.org/officeDocument/2006/relationships/hyperlink" Target="https://help.turnitin.com/revision-assistant/prompts-resources/lesson-planning-resources/exemplars-essays.htm"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thesis-or-claim-l2-worksheet-us" TargetMode="External"/><Relationship Id="rId3" Type="http://schemas.openxmlformats.org/officeDocument/2006/relationships/hyperlink" Target="https://help.turnitin.com/revision-assistant/prompts-resources/lesson-planning-resources/exemplars-essays.htm"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l-argumentative-academic-vocab-list-us" TargetMode="External"/><Relationship Id="rId3" Type="http://schemas.openxmlformats.org/officeDocument/2006/relationships/hyperlink" Target="https://go.turnitin.com/awl-argumentation-writing-checklist-us"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content-standard-guide-diagram-u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resources/source-credibility"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what-do-i-already-know-l2-us"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what-do-i-already-know-l2-us"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thesis-or-claim-l2-worksheet-us" TargetMode="External"/><Relationship Id="rId3" Type="http://schemas.openxmlformats.org/officeDocument/2006/relationships/hyperlink" Target="https://help.turnitin.com/revision-assistant/prompts-resources/lesson-planning-resources/exemplars-essays.htm"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226efff52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e226efff52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24242"/>
                </a:solidFill>
                <a:highlight>
                  <a:schemeClr val="lt1"/>
                </a:highlight>
              </a:rPr>
              <a:t>Educator focus: Beginning preliminary research and crafting a claim</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1dc96cdf2e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1dc96cdf2e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 </a:t>
            </a:r>
            <a:r>
              <a:rPr lang="en">
                <a:solidFill>
                  <a:schemeClr val="dk1"/>
                </a:solidFill>
              </a:rPr>
              <a:t>the focus here is on claims as that is the language used for argumentation. The poster or worksheet </a:t>
            </a:r>
            <a:r>
              <a:rPr b="1" lang="en" u="sng">
                <a:solidFill>
                  <a:schemeClr val="hlink"/>
                </a:solidFill>
                <a:hlinkClick r:id="rId2"/>
              </a:rPr>
              <a:t>Lesson 2 worksheet: Thesis or claim</a:t>
            </a:r>
            <a:r>
              <a:rPr lang="en">
                <a:solidFill>
                  <a:schemeClr val="dk1"/>
                </a:solidFill>
              </a:rPr>
              <a:t> can be used in conjunction with this slide and the next to show explicit examples of each and demonstrate the essential differences between the two. It should be noted that they serve a similar but not exactly identical purpose in an essay, but the genre of the assignment determines the language used to speak about it.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224c6d91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224c6d91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Students may confuse the terms claim and thesis statement. Now may be a good time to supplement your instruction by using the the </a:t>
            </a:r>
            <a:r>
              <a:rPr b="1" lang="en" u="sng">
                <a:solidFill>
                  <a:schemeClr val="hlink"/>
                </a:solidFill>
                <a:hlinkClick r:id="rId2"/>
              </a:rPr>
              <a:t>Thesis or claim handout</a:t>
            </a:r>
            <a:r>
              <a:rPr lang="en">
                <a:solidFill>
                  <a:schemeClr val="dk1"/>
                </a:solidFill>
              </a:rPr>
              <a:t>. More examples can be found there, as well as examples of thesis statements for comparison. Students can follow along using the </a:t>
            </a:r>
            <a:r>
              <a:rPr b="1" lang="en" u="sng">
                <a:solidFill>
                  <a:schemeClr val="hlink"/>
                </a:solidFill>
                <a:hlinkClick r:id="rId3"/>
              </a:rPr>
              <a:t>Lesson 2 worksheet: Thesis or claim</a:t>
            </a:r>
            <a:r>
              <a:rPr lang="en">
                <a:solidFill>
                  <a:schemeClr val="dk1"/>
                </a:solidFill>
              </a:rPr>
              <a:t> and keep that as a reference.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More examples of each for practice can be found using Turnitin’s bank of </a:t>
            </a:r>
            <a:r>
              <a:rPr lang="en" u="sng">
                <a:solidFill>
                  <a:schemeClr val="hlink"/>
                </a:solidFill>
                <a:hlinkClick r:id="rId4"/>
              </a:rPr>
              <a:t>exemplar essays</a:t>
            </a:r>
            <a:r>
              <a:rPr lang="en">
                <a:solidFill>
                  <a:schemeClr val="dk1"/>
                </a:solidFill>
              </a:rPr>
              <a:t> or using students’ own writing to make the examples more relevant to the work.</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224c6d914a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1224c6d914a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These examples are from the </a:t>
            </a:r>
            <a:r>
              <a:rPr b="1" lang="en" u="sng">
                <a:solidFill>
                  <a:schemeClr val="hlink"/>
                </a:solidFill>
                <a:hlinkClick r:id="rId2"/>
              </a:rPr>
              <a:t>Lesson 2 worksheet: Thesis or claim</a:t>
            </a:r>
            <a:r>
              <a:rPr lang="en">
                <a:solidFill>
                  <a:schemeClr val="dk1"/>
                </a:solidFill>
              </a:rPr>
              <a:t> so that you can work with students to highlight and label the parts of a claim as they make those notes on their own copies, either digitally or on printed copies you have supplied. </a:t>
            </a:r>
            <a:r>
              <a:rPr lang="en">
                <a:solidFill>
                  <a:schemeClr val="dk1"/>
                </a:solidFill>
              </a:rPr>
              <a:t>Copy the callouts from the previous slide and/or use the highlighting tool to model identifying the different parts for students.</a:t>
            </a:r>
            <a:r>
              <a:rPr lang="en">
                <a:solidFill>
                  <a:schemeClr val="dk1"/>
                </a:solidFill>
              </a:rPr>
              <a:t> Multiple examples of thesis statements can be found on the handout too.</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More examples of each for practice can be found using Turnitin’s bank of </a:t>
            </a:r>
            <a:r>
              <a:rPr lang="en" u="sng">
                <a:solidFill>
                  <a:schemeClr val="hlink"/>
                </a:solidFill>
                <a:hlinkClick r:id="rId3"/>
              </a:rPr>
              <a:t>exemplar essays</a:t>
            </a:r>
            <a:r>
              <a:rPr lang="en">
                <a:solidFill>
                  <a:schemeClr val="dk1"/>
                </a:solidFill>
              </a:rPr>
              <a:t> or using students’ own writing to make the examples more relevant to the work.</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e06c72d4d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e06c72d4d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this slide as a formative assessment in order to determine if the concept needs to be revisited after students have completed the lesson. If displaying this presentation to a whole class, record responses from students on this slide. Another option would be for students to work in collaborative groups to define, discuss, and create examples before sharing with the larger group. Remote option: share this slide with students and have them record their answers on it.</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This slide is an overview to help you review the basics of argumentation and the writing process with students.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Argumentation academic vocabulary linked </a:t>
            </a:r>
            <a:r>
              <a:rPr lang="en" u="sng">
                <a:solidFill>
                  <a:schemeClr val="hlink"/>
                </a:solidFill>
                <a:hlinkClick r:id="rId2"/>
              </a:rPr>
              <a:t>here</a:t>
            </a:r>
            <a:r>
              <a:rPr lang="en">
                <a:solidFill>
                  <a:schemeClr val="dk1"/>
                </a:solidFill>
              </a:rPr>
              <a:t>. You may wish to give students a copy for easy reference or post in an online class/website. You may wish to have students complete a preliminary vocabulary activity such as a Frayer model to make certain that students have a common understanding of the terms. Ideally they could then be posted in the room for easy reference.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Discuss each step of the process in terms of your current project and how students can work through each step of the process in your class. Consider revisiting the </a:t>
            </a:r>
            <a:r>
              <a:rPr b="1" lang="en" u="sng">
                <a:solidFill>
                  <a:schemeClr val="hlink"/>
                </a:solidFill>
                <a:hlinkClick r:id="rId3"/>
              </a:rPr>
              <a:t>Argumentation writing process checklist</a:t>
            </a:r>
            <a:r>
              <a:rPr lang="en">
                <a:solidFill>
                  <a:schemeClr val="dk1"/>
                </a:solidFill>
              </a:rPr>
              <a:t> with students at the beginning of each lesson.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06c72d4d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06c72d4d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Review learning objectives -- if appropriate, add the </a:t>
            </a:r>
            <a:r>
              <a:rPr lang="en" u="sng">
                <a:solidFill>
                  <a:schemeClr val="hlink"/>
                </a:solidFill>
                <a:hlinkClick r:id="rId2"/>
              </a:rPr>
              <a:t>content standards</a:t>
            </a:r>
            <a:r>
              <a:rPr lang="en">
                <a:solidFill>
                  <a:schemeClr val="dk1"/>
                </a:solidFill>
              </a:rPr>
              <a:t> that match the objectives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e06c72d4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e06c72d4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this slide as a lesson starter to assess what students know about this at the beginning of the lesson</a:t>
            </a:r>
            <a:r>
              <a:rPr i="1" lang="en">
                <a:solidFill>
                  <a:schemeClr val="dk1"/>
                </a:solidFill>
              </a:rPr>
              <a:t> OR </a:t>
            </a:r>
            <a:r>
              <a:rPr lang="en">
                <a:solidFill>
                  <a:schemeClr val="dk1"/>
                </a:solidFill>
              </a:rPr>
              <a:t>as a formative assessment later in order to determine if the concept needs to be revisited after students have completed the lesson. If displaying this presentation to a whole class, record responses from students on this slide. Another option would be for students to work in collaborative groups to define, discuss, and create examples before sharing with the larger group. Remote option: share this slide with students and have them record their answers on it.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This is a good place to discuss how providing </a:t>
            </a:r>
            <a:r>
              <a:rPr b="1" i="1" lang="en">
                <a:solidFill>
                  <a:schemeClr val="dk1"/>
                </a:solidFill>
              </a:rPr>
              <a:t>credible</a:t>
            </a:r>
            <a:r>
              <a:rPr lang="en">
                <a:solidFill>
                  <a:schemeClr val="dk1"/>
                </a:solidFill>
              </a:rPr>
              <a:t> evidence in support of your claim is one way to demonstrate academic integrity when developing an argument. If you haven’t previously introduced the idea of source credibility previously, you may wish to reference the following resources: </a:t>
            </a:r>
            <a:r>
              <a:rPr lang="en" u="sng">
                <a:solidFill>
                  <a:schemeClr val="hlink"/>
                </a:solidFill>
                <a:hlinkClick r:id="rId2"/>
              </a:rPr>
              <a:t>https://www.turnitin.com/resources/source-credibility</a:t>
            </a:r>
            <a:r>
              <a:rPr lang="en">
                <a:solidFill>
                  <a:schemeClr val="dk1"/>
                </a:solidFill>
              </a:rPr>
              <a:t>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1dd0ae646f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1dd0ae646f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Model this process and then, once students have started/completed preliminary research on their topic, have them respond on the graphic organizer </a:t>
            </a:r>
            <a:r>
              <a:rPr b="1" lang="en" u="sng">
                <a:solidFill>
                  <a:schemeClr val="hlink"/>
                </a:solidFill>
                <a:hlinkClick r:id="rId2"/>
              </a:rPr>
              <a:t>Lesson 2 graphic organizer: What do I already know?</a:t>
            </a:r>
            <a:r>
              <a:rPr lang="en">
                <a:solidFill>
                  <a:schemeClr val="dk1"/>
                </a:solidFill>
              </a:rPr>
              <a:t> -- this will help them to organize their thoughts regarding what information is available to them and will be useful in writing their claim so they can start building their thesis statement surrounding the available evidence.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1dd0ae646f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1dd0ae646f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Continue with the example about criminal justice reform begun in Lesson 1. You can either add transitions to reveal each set of responses with the click of your mouse or delete the responses shown here and brainstorm with students so that they can come up with their own reasons.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Once students have started/completed preliminary research on their topic, have them respond on the graphic organizer </a:t>
            </a:r>
            <a:r>
              <a:rPr b="1" lang="en" u="sng">
                <a:solidFill>
                  <a:schemeClr val="hlink"/>
                </a:solidFill>
                <a:hlinkClick r:id="rId2"/>
              </a:rPr>
              <a:t>Lesson 2 graphic organizer: What do I already know?</a:t>
            </a:r>
            <a:r>
              <a:rPr lang="en">
                <a:solidFill>
                  <a:schemeClr val="dk1"/>
                </a:solidFill>
              </a:rPr>
              <a:t> -- this will help them to organize their thoughts regarding what information is available to them and will be useful in writing their claim so they can start building their thesis statement surrounding the available evidence.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1dd0ae646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1dd0ae646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1dc96cdf2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1dc96cdf2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Students may confuse the terms claim and thesis statement. Now may be a good time to supplement your instruction by using the the </a:t>
            </a:r>
            <a:r>
              <a:rPr b="1" lang="en" u="sng">
                <a:solidFill>
                  <a:schemeClr val="hlink"/>
                </a:solidFill>
                <a:hlinkClick r:id="rId2"/>
              </a:rPr>
              <a:t>Lesson 2 worksheet: Thesis or claim</a:t>
            </a:r>
            <a:r>
              <a:rPr lang="en">
                <a:solidFill>
                  <a:schemeClr val="dk1"/>
                </a:solidFill>
              </a:rPr>
              <a:t>. Examples of each can be found using Turnitin’s bank of </a:t>
            </a:r>
            <a:r>
              <a:rPr lang="en" u="sng">
                <a:solidFill>
                  <a:schemeClr val="hlink"/>
                </a:solidFill>
                <a:hlinkClick r:id="rId3"/>
              </a:rPr>
              <a:t>exemplar essays</a:t>
            </a:r>
            <a:r>
              <a:rPr lang="en">
                <a:solidFill>
                  <a:schemeClr val="dk1"/>
                </a:solidFill>
              </a:rPr>
              <a:t> or choosing examples from students’ own writing samples which may help to keep instruction meaningful for students. Choose strong, effective samples to illustrate what good claims look like. You may wish to choose some from the 1 or 2 score range so that you can help students practice adding the type of information and details which will make it a stronger claim statement.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jpg"/><Relationship Id="rId4" Type="http://schemas.openxmlformats.org/officeDocument/2006/relationships/image" Target="../media/image4.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2.png"/><Relationship Id="rId8"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2291750"/>
            <a:ext cx="9143997" cy="2851801"/>
          </a:xfrm>
          <a:prstGeom prst="rect">
            <a:avLst/>
          </a:prstGeom>
          <a:noFill/>
          <a:ln>
            <a:noFill/>
          </a:ln>
        </p:spPr>
      </p:pic>
      <p:sp>
        <p:nvSpPr>
          <p:cNvPr id="55" name="Google Shape;55;p13"/>
          <p:cNvSpPr txBox="1"/>
          <p:nvPr/>
        </p:nvSpPr>
        <p:spPr>
          <a:xfrm>
            <a:off x="656333" y="5432680"/>
            <a:ext cx="2807700" cy="325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56" name="Google Shape;56;p13"/>
          <p:cNvPicPr preferRelativeResize="0"/>
          <p:nvPr/>
        </p:nvPicPr>
        <p:blipFill>
          <a:blip r:embed="rId4">
            <a:alphaModFix/>
          </a:blip>
          <a:stretch>
            <a:fillRect/>
          </a:stretch>
        </p:blipFill>
        <p:spPr>
          <a:xfrm>
            <a:off x="7550991" y="296587"/>
            <a:ext cx="1216799" cy="364515"/>
          </a:xfrm>
          <a:prstGeom prst="rect">
            <a:avLst/>
          </a:prstGeom>
          <a:noFill/>
          <a:ln>
            <a:noFill/>
          </a:ln>
        </p:spPr>
      </p:pic>
      <p:sp>
        <p:nvSpPr>
          <p:cNvPr id="57" name="Google Shape;57;p13"/>
          <p:cNvSpPr txBox="1"/>
          <p:nvPr/>
        </p:nvSpPr>
        <p:spPr>
          <a:xfrm>
            <a:off x="752400" y="1406575"/>
            <a:ext cx="6359700" cy="4653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 sz="1600">
                <a:solidFill>
                  <a:srgbClr val="003C46"/>
                </a:solidFill>
                <a:latin typeface="Open Sans"/>
                <a:ea typeface="Open Sans"/>
                <a:cs typeface="Open Sans"/>
                <a:sym typeface="Open Sans"/>
              </a:rPr>
              <a:t>Lesson 2: Beginning preliminary research and crafting a claim</a:t>
            </a:r>
            <a:endParaRPr sz="1600">
              <a:solidFill>
                <a:srgbClr val="003C46"/>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600">
              <a:solidFill>
                <a:srgbClr val="003C46"/>
              </a:solidFill>
              <a:latin typeface="Open Sans"/>
              <a:ea typeface="Open Sans"/>
              <a:cs typeface="Open Sans"/>
              <a:sym typeface="Open Sans"/>
            </a:endParaRPr>
          </a:p>
        </p:txBody>
      </p:sp>
      <p:pic>
        <p:nvPicPr>
          <p:cNvPr id="58" name="Google Shape;58;p13"/>
          <p:cNvPicPr preferRelativeResize="0"/>
          <p:nvPr/>
        </p:nvPicPr>
        <p:blipFill rotWithShape="1">
          <a:blip r:embed="rId5">
            <a:alphaModFix/>
          </a:blip>
          <a:srcRect b="13413" l="13413" r="13406" t="13406"/>
          <a:stretch/>
        </p:blipFill>
        <p:spPr>
          <a:xfrm>
            <a:off x="7499650" y="187241"/>
            <a:ext cx="1319491" cy="583199"/>
          </a:xfrm>
          <a:prstGeom prst="rect">
            <a:avLst/>
          </a:prstGeom>
          <a:noFill/>
          <a:ln>
            <a:noFill/>
          </a:ln>
        </p:spPr>
      </p:pic>
      <p:sp>
        <p:nvSpPr>
          <p:cNvPr id="59" name="Google Shape;59;p13"/>
          <p:cNvSpPr txBox="1"/>
          <p:nvPr/>
        </p:nvSpPr>
        <p:spPr>
          <a:xfrm>
            <a:off x="752400" y="661100"/>
            <a:ext cx="76110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700">
                <a:solidFill>
                  <a:srgbClr val="003C46"/>
                </a:solidFill>
                <a:latin typeface="Lexend Deca"/>
                <a:ea typeface="Lexend Deca"/>
                <a:cs typeface="Lexend Deca"/>
                <a:sym typeface="Lexend Deca"/>
              </a:rPr>
              <a:t>Argumentation with integrity</a:t>
            </a:r>
            <a:endParaRPr sz="3700">
              <a:solidFill>
                <a:srgbClr val="003C46"/>
              </a:solidFill>
              <a:latin typeface="Lexend Deca"/>
              <a:ea typeface="Lexend Deca"/>
              <a:cs typeface="Lexend Deca"/>
              <a:sym typeface="Lexend Deca"/>
            </a:endParaRPr>
          </a:p>
        </p:txBody>
      </p:sp>
      <p:sp>
        <p:nvSpPr>
          <p:cNvPr id="60" name="Google Shape;60;p1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61" name="Google Shape;61;p13"/>
          <p:cNvPicPr preferRelativeResize="0"/>
          <p:nvPr/>
        </p:nvPicPr>
        <p:blipFill>
          <a:blip r:embed="rId6">
            <a:alphaModFix/>
          </a:blip>
          <a:stretch>
            <a:fillRect/>
          </a:stretch>
        </p:blipFill>
        <p:spPr>
          <a:xfrm>
            <a:off x="493049" y="1857124"/>
            <a:ext cx="3347231" cy="2376663"/>
          </a:xfrm>
          <a:prstGeom prst="rect">
            <a:avLst/>
          </a:prstGeom>
          <a:noFill/>
          <a:ln>
            <a:noFill/>
          </a:ln>
        </p:spPr>
      </p:pic>
      <p:pic>
        <p:nvPicPr>
          <p:cNvPr id="62" name="Google Shape;62;p13"/>
          <p:cNvPicPr preferRelativeResize="0"/>
          <p:nvPr/>
        </p:nvPicPr>
        <p:blipFill>
          <a:blip r:embed="rId7">
            <a:alphaModFix/>
          </a:blip>
          <a:stretch>
            <a:fillRect/>
          </a:stretch>
        </p:blipFill>
        <p:spPr>
          <a:xfrm>
            <a:off x="2583500" y="2375624"/>
            <a:ext cx="4156245" cy="2326225"/>
          </a:xfrm>
          <a:prstGeom prst="rect">
            <a:avLst/>
          </a:prstGeom>
          <a:noFill/>
          <a:ln>
            <a:noFill/>
          </a:ln>
        </p:spPr>
      </p:pic>
      <p:pic>
        <p:nvPicPr>
          <p:cNvPr id="63" name="Google Shape;63;p13"/>
          <p:cNvPicPr preferRelativeResize="0"/>
          <p:nvPr/>
        </p:nvPicPr>
        <p:blipFill>
          <a:blip r:embed="rId8">
            <a:alphaModFix/>
          </a:blip>
          <a:stretch>
            <a:fillRect/>
          </a:stretch>
        </p:blipFill>
        <p:spPr>
          <a:xfrm>
            <a:off x="5886924" y="3158375"/>
            <a:ext cx="3489801" cy="19851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id="144" name="Google Shape;144;p22"/>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45" name="Google Shape;145;p22"/>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Craft a claim</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46" name="Google Shape;146;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147" name="Google Shape;147;p22"/>
          <p:cNvPicPr preferRelativeResize="0"/>
          <p:nvPr/>
        </p:nvPicPr>
        <p:blipFill>
          <a:blip r:embed="rId4">
            <a:alphaModFix/>
          </a:blip>
          <a:stretch>
            <a:fillRect/>
          </a:stretch>
        </p:blipFill>
        <p:spPr>
          <a:xfrm>
            <a:off x="7258825" y="4030000"/>
            <a:ext cx="1383300" cy="741000"/>
          </a:xfrm>
          <a:prstGeom prst="rect">
            <a:avLst/>
          </a:prstGeom>
          <a:noFill/>
          <a:ln>
            <a:noFill/>
          </a:ln>
        </p:spPr>
      </p:pic>
      <p:sp>
        <p:nvSpPr>
          <p:cNvPr id="148" name="Google Shape;148;p22"/>
          <p:cNvSpPr txBox="1"/>
          <p:nvPr/>
        </p:nvSpPr>
        <p:spPr>
          <a:xfrm>
            <a:off x="743800" y="1502875"/>
            <a:ext cx="67557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A </a:t>
            </a:r>
            <a:r>
              <a:rPr b="1" lang="en">
                <a:solidFill>
                  <a:schemeClr val="dk2"/>
                </a:solidFill>
                <a:latin typeface="Open Sans"/>
                <a:ea typeface="Open Sans"/>
                <a:cs typeface="Open Sans"/>
                <a:sym typeface="Open Sans"/>
              </a:rPr>
              <a:t>claim </a:t>
            </a:r>
            <a:r>
              <a:rPr lang="en">
                <a:solidFill>
                  <a:schemeClr val="dk2"/>
                </a:solidFill>
                <a:latin typeface="Open Sans"/>
                <a:ea typeface="Open Sans"/>
                <a:cs typeface="Open Sans"/>
                <a:sym typeface="Open Sans"/>
              </a:rPr>
              <a:t>expresses the writer’s position towards the subject or topic of the essay. It is argumentative by definition. Your claim establishes the focus and scope of the argument. Support your claim by providing evidence in the form of quotations, expert opinion, statistics, and academic reasoning.</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A claim will be:</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debatable with inquiry and evidence; it is not simply stating the 		writer’s opinion</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narrow enough to argue within the scope of your essay (or other appropriate format)</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specific with a strong focus</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3"/>
          <p:cNvSpPr txBox="1"/>
          <p:nvPr/>
        </p:nvSpPr>
        <p:spPr>
          <a:xfrm>
            <a:off x="879075" y="1487375"/>
            <a:ext cx="6292800" cy="37401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700">
                <a:solidFill>
                  <a:srgbClr val="595959"/>
                </a:solidFill>
                <a:highlight>
                  <a:srgbClr val="FFFFFF"/>
                </a:highlight>
                <a:latin typeface="Open Sans"/>
                <a:ea typeface="Open Sans"/>
                <a:cs typeface="Open Sans"/>
                <a:sym typeface="Open Sans"/>
              </a:rPr>
              <a:t>A claim will be:</a:t>
            </a:r>
            <a:endParaRPr sz="1700">
              <a:solidFill>
                <a:srgbClr val="595959"/>
              </a:solidFill>
              <a:highlight>
                <a:srgbClr val="FFFFFF"/>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1700">
              <a:solidFill>
                <a:srgbClr val="595959"/>
              </a:solidFill>
              <a:highlight>
                <a:srgbClr val="FFFFFF"/>
              </a:highlight>
              <a:latin typeface="Open Sans"/>
              <a:ea typeface="Open Sans"/>
              <a:cs typeface="Open Sans"/>
              <a:sym typeface="Open Sans"/>
            </a:endParaRPr>
          </a:p>
          <a:p>
            <a:pPr indent="-317500" lvl="0" marL="457200" rtl="0" algn="l">
              <a:lnSpc>
                <a:spcPct val="115000"/>
              </a:lnSpc>
              <a:spcBef>
                <a:spcPts val="0"/>
              </a:spcBef>
              <a:spcAft>
                <a:spcPts val="0"/>
              </a:spcAft>
              <a:buClr>
                <a:srgbClr val="575757"/>
              </a:buClr>
              <a:buSzPts val="1400"/>
              <a:buFont typeface="Open Sans"/>
              <a:buChar char="●"/>
            </a:pPr>
            <a:r>
              <a:rPr lang="en">
                <a:solidFill>
                  <a:srgbClr val="009656"/>
                </a:solidFill>
                <a:latin typeface="Open Sans"/>
                <a:ea typeface="Open Sans"/>
                <a:cs typeface="Open Sans"/>
                <a:sym typeface="Open Sans"/>
              </a:rPr>
              <a:t>debatable with inquiry and evidence; it is not simply stating the writer’s opinion</a:t>
            </a:r>
            <a:endParaRPr>
              <a:solidFill>
                <a:srgbClr val="009656"/>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rgbClr val="E73E32"/>
                </a:solidFill>
                <a:latin typeface="Open Sans"/>
                <a:ea typeface="Open Sans"/>
                <a:cs typeface="Open Sans"/>
                <a:sym typeface="Open Sans"/>
              </a:rPr>
              <a:t>narrow enough to argue within the scope of your essay </a:t>
            </a:r>
            <a:r>
              <a:rPr lang="en">
                <a:solidFill>
                  <a:schemeClr val="dk2"/>
                </a:solidFill>
                <a:highlight>
                  <a:srgbClr val="FFFFFF"/>
                </a:highlight>
                <a:latin typeface="Open Sans"/>
                <a:ea typeface="Open Sans"/>
                <a:cs typeface="Open Sans"/>
                <a:sym typeface="Open Sans"/>
              </a:rPr>
              <a:t>		(or other appropriate format)</a:t>
            </a:r>
            <a:endParaRPr>
              <a:solidFill>
                <a:schemeClr val="dk2"/>
              </a:solidFill>
              <a:highlight>
                <a:srgbClr val="FFFFFF"/>
              </a:highlight>
              <a:latin typeface="Open Sans"/>
              <a:ea typeface="Open Sans"/>
              <a:cs typeface="Open Sans"/>
              <a:sym typeface="Open Sans"/>
            </a:endParaRPr>
          </a:p>
          <a:p>
            <a:pPr indent="-317500" lvl="0" marL="457200" rtl="0" algn="l">
              <a:lnSpc>
                <a:spcPct val="115000"/>
              </a:lnSpc>
              <a:spcBef>
                <a:spcPts val="0"/>
              </a:spcBef>
              <a:spcAft>
                <a:spcPts val="0"/>
              </a:spcAft>
              <a:buClr>
                <a:srgbClr val="575757"/>
              </a:buClr>
              <a:buSzPts val="1400"/>
              <a:buFont typeface="Open Sans"/>
              <a:buChar char="●"/>
            </a:pPr>
            <a:r>
              <a:rPr lang="en">
                <a:solidFill>
                  <a:srgbClr val="009EE3"/>
                </a:solidFill>
                <a:latin typeface="Open Sans"/>
                <a:ea typeface="Open Sans"/>
                <a:cs typeface="Open Sans"/>
                <a:sym typeface="Open Sans"/>
              </a:rPr>
              <a:t>specific with a strong focus</a:t>
            </a:r>
            <a:endParaRPr>
              <a:solidFill>
                <a:srgbClr val="009EE3"/>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sz="1700">
              <a:solidFill>
                <a:schemeClr val="dk2"/>
              </a:solidFill>
              <a:highlight>
                <a:srgbClr val="FFFFFF"/>
              </a:highlight>
              <a:latin typeface="Open Sans"/>
              <a:ea typeface="Open Sans"/>
              <a:cs typeface="Open Sans"/>
              <a:sym typeface="Open Sans"/>
            </a:endParaRPr>
          </a:p>
          <a:p>
            <a:pPr indent="0" lvl="0" marL="0" rtl="0" algn="l">
              <a:lnSpc>
                <a:spcPct val="115000"/>
              </a:lnSpc>
              <a:spcBef>
                <a:spcPts val="0"/>
              </a:spcBef>
              <a:spcAft>
                <a:spcPts val="0"/>
              </a:spcAft>
              <a:buNone/>
            </a:pPr>
            <a:r>
              <a:rPr b="1" lang="en">
                <a:solidFill>
                  <a:schemeClr val="dk2"/>
                </a:solidFill>
                <a:latin typeface="Open Sans"/>
                <a:ea typeface="Open Sans"/>
                <a:cs typeface="Open Sans"/>
                <a:sym typeface="Open Sans"/>
              </a:rPr>
              <a:t>Example</a:t>
            </a:r>
            <a:r>
              <a:rPr lang="en">
                <a:solidFill>
                  <a:schemeClr val="dk2"/>
                </a:solidFill>
                <a:highlight>
                  <a:srgbClr val="FFFFFF"/>
                </a:highlight>
                <a:latin typeface="Open Sans"/>
                <a:ea typeface="Open Sans"/>
                <a:cs typeface="Open Sans"/>
                <a:sym typeface="Open Sans"/>
              </a:rPr>
              <a:t>: </a:t>
            </a:r>
            <a:r>
              <a:rPr lang="en">
                <a:solidFill>
                  <a:srgbClr val="009656"/>
                </a:solidFill>
                <a:latin typeface="Open Sans"/>
                <a:ea typeface="Open Sans"/>
                <a:cs typeface="Open Sans"/>
                <a:sym typeface="Open Sans"/>
              </a:rPr>
              <a:t>Libraries should serve all members of its community</a:t>
            </a:r>
            <a:r>
              <a:rPr lang="en">
                <a:solidFill>
                  <a:schemeClr val="dk2"/>
                </a:solidFill>
                <a:highlight>
                  <a:srgbClr val="FFFFFF"/>
                </a:highlight>
                <a:latin typeface="Open Sans"/>
                <a:ea typeface="Open Sans"/>
                <a:cs typeface="Open Sans"/>
                <a:sym typeface="Open Sans"/>
              </a:rPr>
              <a:t>, </a:t>
            </a:r>
            <a:r>
              <a:rPr lang="en">
                <a:solidFill>
                  <a:srgbClr val="E73E32"/>
                </a:solidFill>
                <a:latin typeface="Open Sans"/>
                <a:ea typeface="Open Sans"/>
                <a:cs typeface="Open Sans"/>
                <a:sym typeface="Open Sans"/>
              </a:rPr>
              <a:t>not just a special few</a:t>
            </a:r>
            <a:r>
              <a:rPr lang="en">
                <a:solidFill>
                  <a:schemeClr val="dk2"/>
                </a:solidFill>
                <a:highlight>
                  <a:srgbClr val="FFFFFF"/>
                </a:highlight>
                <a:latin typeface="Open Sans"/>
                <a:ea typeface="Open Sans"/>
                <a:cs typeface="Open Sans"/>
                <a:sym typeface="Open Sans"/>
              </a:rPr>
              <a:t> as </a:t>
            </a:r>
            <a:r>
              <a:rPr lang="en">
                <a:solidFill>
                  <a:srgbClr val="009EE3"/>
                </a:solidFill>
                <a:latin typeface="Open Sans"/>
                <a:ea typeface="Open Sans"/>
                <a:cs typeface="Open Sans"/>
                <a:sym typeface="Open Sans"/>
              </a:rPr>
              <a:t>books are the key to knowledge and independence</a:t>
            </a:r>
            <a:r>
              <a:rPr lang="en">
                <a:solidFill>
                  <a:schemeClr val="dk2"/>
                </a:solidFill>
                <a:highlight>
                  <a:srgbClr val="FFFFFF"/>
                </a:highlight>
                <a:latin typeface="Open Sans"/>
                <a:ea typeface="Open Sans"/>
                <a:cs typeface="Open Sans"/>
                <a:sym typeface="Open Sans"/>
              </a:rPr>
              <a:t>.</a:t>
            </a:r>
            <a:endParaRPr>
              <a:solidFill>
                <a:schemeClr val="dk2"/>
              </a:solidFill>
              <a:highlight>
                <a:srgbClr val="FFFFFF"/>
              </a:highlight>
              <a:latin typeface="Open Sans"/>
              <a:ea typeface="Open Sans"/>
              <a:cs typeface="Open Sans"/>
              <a:sym typeface="Open Sans"/>
            </a:endParaRPr>
          </a:p>
          <a:p>
            <a:pPr indent="0" lvl="0" marL="0" rtl="0" algn="l">
              <a:lnSpc>
                <a:spcPct val="115000"/>
              </a:lnSpc>
              <a:spcBef>
                <a:spcPts val="0"/>
              </a:spcBef>
              <a:spcAft>
                <a:spcPts val="1200"/>
              </a:spcAft>
              <a:buNone/>
            </a:pPr>
            <a:r>
              <a:t/>
            </a:r>
            <a:endParaRPr sz="1700">
              <a:solidFill>
                <a:srgbClr val="595959"/>
              </a:solidFill>
              <a:latin typeface="Open Sans"/>
              <a:ea typeface="Open Sans"/>
              <a:cs typeface="Open Sans"/>
              <a:sym typeface="Open Sans"/>
            </a:endParaRPr>
          </a:p>
        </p:txBody>
      </p:sp>
      <p:pic>
        <p:nvPicPr>
          <p:cNvPr id="154" name="Google Shape;154;p2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55" name="Google Shape;155;p23"/>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Thesis or </a:t>
            </a:r>
            <a:r>
              <a:rPr lang="en" sz="2500">
                <a:solidFill>
                  <a:srgbClr val="003C46"/>
                </a:solidFill>
                <a:latin typeface="Lexend Deca"/>
                <a:ea typeface="Lexend Deca"/>
                <a:cs typeface="Lexend Deca"/>
                <a:sym typeface="Lexend Deca"/>
              </a:rPr>
              <a:t>claim</a:t>
            </a:r>
            <a:r>
              <a:rPr lang="en" sz="2500">
                <a:solidFill>
                  <a:srgbClr val="003C46"/>
                </a:solidFill>
                <a:latin typeface="Lexend Deca"/>
                <a:ea typeface="Lexend Deca"/>
                <a:cs typeface="Lexend Deca"/>
                <a:sym typeface="Lexend Deca"/>
              </a:rPr>
              <a:t>?</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56" name="Google Shape;156;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157" name="Google Shape;157;p23"/>
          <p:cNvSpPr/>
          <p:nvPr/>
        </p:nvSpPr>
        <p:spPr>
          <a:xfrm>
            <a:off x="1375325" y="2677150"/>
            <a:ext cx="4673100" cy="232500"/>
          </a:xfrm>
          <a:prstGeom prst="roundRect">
            <a:avLst>
              <a:gd fmla="val 16667" name="adj"/>
            </a:avLst>
          </a:prstGeom>
          <a:noFill/>
          <a:ln cap="flat" cmpd="sng" w="19050">
            <a:solidFill>
              <a:srgbClr val="E73E3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58" name="Google Shape;158;p23"/>
          <p:cNvSpPr/>
          <p:nvPr/>
        </p:nvSpPr>
        <p:spPr>
          <a:xfrm>
            <a:off x="1375325" y="2150950"/>
            <a:ext cx="5385300" cy="478800"/>
          </a:xfrm>
          <a:prstGeom prst="roundRect">
            <a:avLst>
              <a:gd fmla="val 16667" name="adj"/>
            </a:avLst>
          </a:prstGeom>
          <a:noFill/>
          <a:ln cap="flat" cmpd="sng" w="19050">
            <a:solidFill>
              <a:srgbClr val="0096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59" name="Google Shape;159;p23"/>
          <p:cNvSpPr/>
          <p:nvPr/>
        </p:nvSpPr>
        <p:spPr>
          <a:xfrm>
            <a:off x="1375325" y="3175100"/>
            <a:ext cx="2360400" cy="232500"/>
          </a:xfrm>
          <a:prstGeom prst="roundRect">
            <a:avLst>
              <a:gd fmla="val 16667" name="adj"/>
            </a:avLst>
          </a:prstGeom>
          <a:noFill/>
          <a:ln cap="flat" cmpd="sng" w="19050">
            <a:solidFill>
              <a:srgbClr val="009EE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60" name="Google Shape;160;p23"/>
          <p:cNvSpPr/>
          <p:nvPr/>
        </p:nvSpPr>
        <p:spPr>
          <a:xfrm>
            <a:off x="952350" y="2109175"/>
            <a:ext cx="297900" cy="297900"/>
          </a:xfrm>
          <a:prstGeom prst="ellipse">
            <a:avLst/>
          </a:prstGeom>
          <a:solidFill>
            <a:srgbClr val="00965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1        </a:t>
            </a:r>
            <a:endParaRPr sz="700">
              <a:solidFill>
                <a:schemeClr val="lt1"/>
              </a:solidFill>
              <a:latin typeface="Lexend Deca"/>
              <a:ea typeface="Lexend Deca"/>
              <a:cs typeface="Lexend Deca"/>
              <a:sym typeface="Lexend Deca"/>
            </a:endParaRPr>
          </a:p>
        </p:txBody>
      </p:sp>
      <p:sp>
        <p:nvSpPr>
          <p:cNvPr id="161" name="Google Shape;161;p23"/>
          <p:cNvSpPr/>
          <p:nvPr/>
        </p:nvSpPr>
        <p:spPr>
          <a:xfrm>
            <a:off x="952342" y="2644450"/>
            <a:ext cx="297900" cy="297900"/>
          </a:xfrm>
          <a:prstGeom prst="ellipse">
            <a:avLst/>
          </a:prstGeom>
          <a:solidFill>
            <a:srgbClr val="E8958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2       </a:t>
            </a:r>
            <a:endParaRPr sz="700">
              <a:solidFill>
                <a:schemeClr val="lt1"/>
              </a:solidFill>
              <a:latin typeface="Lexend Deca"/>
              <a:ea typeface="Lexend Deca"/>
              <a:cs typeface="Lexend Deca"/>
              <a:sym typeface="Lexend Deca"/>
            </a:endParaRPr>
          </a:p>
        </p:txBody>
      </p:sp>
      <p:sp>
        <p:nvSpPr>
          <p:cNvPr id="162" name="Google Shape;162;p23"/>
          <p:cNvSpPr/>
          <p:nvPr/>
        </p:nvSpPr>
        <p:spPr>
          <a:xfrm>
            <a:off x="952358" y="3142400"/>
            <a:ext cx="297900" cy="297900"/>
          </a:xfrm>
          <a:prstGeom prst="ellipse">
            <a:avLst/>
          </a:prstGeom>
          <a:solidFill>
            <a:srgbClr val="009EE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3       </a:t>
            </a:r>
            <a:endParaRPr sz="700">
              <a:solidFill>
                <a:schemeClr val="lt1"/>
              </a:solidFill>
              <a:latin typeface="Lexend Deca"/>
              <a:ea typeface="Lexend Deca"/>
              <a:cs typeface="Lexend Deca"/>
              <a:sym typeface="Lexend De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4"/>
          <p:cNvSpPr txBox="1"/>
          <p:nvPr/>
        </p:nvSpPr>
        <p:spPr>
          <a:xfrm>
            <a:off x="879075" y="1487375"/>
            <a:ext cx="6292800" cy="37401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700">
                <a:solidFill>
                  <a:srgbClr val="595959"/>
                </a:solidFill>
                <a:highlight>
                  <a:srgbClr val="FFFFFF"/>
                </a:highlight>
                <a:latin typeface="Open Sans"/>
                <a:ea typeface="Open Sans"/>
                <a:cs typeface="Open Sans"/>
                <a:sym typeface="Open Sans"/>
              </a:rPr>
              <a:t>A claim will be:</a:t>
            </a:r>
            <a:endParaRPr sz="1700">
              <a:solidFill>
                <a:srgbClr val="595959"/>
              </a:solidFill>
              <a:highlight>
                <a:srgbClr val="FFFFFF"/>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1700">
              <a:solidFill>
                <a:srgbClr val="595959"/>
              </a:solidFill>
              <a:highlight>
                <a:srgbClr val="FFFFFF"/>
              </a:highlight>
              <a:latin typeface="Open Sans"/>
              <a:ea typeface="Open Sans"/>
              <a:cs typeface="Open Sans"/>
              <a:sym typeface="Open Sans"/>
            </a:endParaRPr>
          </a:p>
          <a:p>
            <a:pPr indent="-317500" lvl="0" marL="457200" rtl="0" algn="l">
              <a:lnSpc>
                <a:spcPct val="115000"/>
              </a:lnSpc>
              <a:spcBef>
                <a:spcPts val="0"/>
              </a:spcBef>
              <a:spcAft>
                <a:spcPts val="0"/>
              </a:spcAft>
              <a:buClr>
                <a:srgbClr val="575757"/>
              </a:buClr>
              <a:buSzPts val="1400"/>
              <a:buFont typeface="Open Sans"/>
              <a:buChar char="●"/>
            </a:pPr>
            <a:r>
              <a:rPr lang="en">
                <a:solidFill>
                  <a:srgbClr val="009656"/>
                </a:solidFill>
                <a:latin typeface="Open Sans"/>
                <a:ea typeface="Open Sans"/>
                <a:cs typeface="Open Sans"/>
                <a:sym typeface="Open Sans"/>
              </a:rPr>
              <a:t>debatable with inquiry and evidence; it is not simply stating the writer’s opinion</a:t>
            </a:r>
            <a:endParaRPr>
              <a:solidFill>
                <a:srgbClr val="009656"/>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rgbClr val="E73E32"/>
                </a:solidFill>
                <a:latin typeface="Open Sans"/>
                <a:ea typeface="Open Sans"/>
                <a:cs typeface="Open Sans"/>
                <a:sym typeface="Open Sans"/>
              </a:rPr>
              <a:t>narrow enough to argue within the scope of your essay </a:t>
            </a:r>
            <a:r>
              <a:rPr lang="en">
                <a:solidFill>
                  <a:schemeClr val="dk2"/>
                </a:solidFill>
                <a:highlight>
                  <a:srgbClr val="FFFFFF"/>
                </a:highlight>
                <a:latin typeface="Open Sans"/>
                <a:ea typeface="Open Sans"/>
                <a:cs typeface="Open Sans"/>
                <a:sym typeface="Open Sans"/>
              </a:rPr>
              <a:t>		(or other appropriate format)</a:t>
            </a:r>
            <a:endParaRPr>
              <a:solidFill>
                <a:schemeClr val="dk2"/>
              </a:solidFill>
              <a:highlight>
                <a:srgbClr val="FFFFFF"/>
              </a:highlight>
              <a:latin typeface="Open Sans"/>
              <a:ea typeface="Open Sans"/>
              <a:cs typeface="Open Sans"/>
              <a:sym typeface="Open Sans"/>
            </a:endParaRPr>
          </a:p>
          <a:p>
            <a:pPr indent="-317500" lvl="0" marL="457200" rtl="0" algn="l">
              <a:lnSpc>
                <a:spcPct val="115000"/>
              </a:lnSpc>
              <a:spcBef>
                <a:spcPts val="0"/>
              </a:spcBef>
              <a:spcAft>
                <a:spcPts val="0"/>
              </a:spcAft>
              <a:buClr>
                <a:srgbClr val="575757"/>
              </a:buClr>
              <a:buSzPts val="1400"/>
              <a:buFont typeface="Open Sans"/>
              <a:buChar char="●"/>
            </a:pPr>
            <a:r>
              <a:rPr lang="en">
                <a:solidFill>
                  <a:srgbClr val="009EE3"/>
                </a:solidFill>
                <a:latin typeface="Open Sans"/>
                <a:ea typeface="Open Sans"/>
                <a:cs typeface="Open Sans"/>
                <a:sym typeface="Open Sans"/>
              </a:rPr>
              <a:t>specific with a strong focus</a:t>
            </a:r>
            <a:endParaRPr>
              <a:solidFill>
                <a:srgbClr val="009EE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highlight>
                <a:srgbClr val="FFFFFF"/>
              </a:highlight>
              <a:latin typeface="Open Sans"/>
              <a:ea typeface="Open Sans"/>
              <a:cs typeface="Open Sans"/>
              <a:sym typeface="Open Sans"/>
            </a:endParaRPr>
          </a:p>
          <a:p>
            <a:pPr indent="0" lvl="0" marL="0" rtl="0" algn="l">
              <a:lnSpc>
                <a:spcPct val="115000"/>
              </a:lnSpc>
              <a:spcBef>
                <a:spcPts val="0"/>
              </a:spcBef>
              <a:spcAft>
                <a:spcPts val="1200"/>
              </a:spcAft>
              <a:buNone/>
            </a:pPr>
            <a:r>
              <a:t/>
            </a:r>
            <a:endParaRPr sz="1700">
              <a:solidFill>
                <a:srgbClr val="595959"/>
              </a:solidFill>
              <a:latin typeface="Open Sans"/>
              <a:ea typeface="Open Sans"/>
              <a:cs typeface="Open Sans"/>
              <a:sym typeface="Open Sans"/>
            </a:endParaRPr>
          </a:p>
        </p:txBody>
      </p:sp>
      <p:pic>
        <p:nvPicPr>
          <p:cNvPr id="168" name="Google Shape;168;p2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69" name="Google Shape;169;p24"/>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Thesis or </a:t>
            </a:r>
            <a:r>
              <a:rPr lang="en" sz="2500">
                <a:solidFill>
                  <a:srgbClr val="003C46"/>
                </a:solidFill>
                <a:latin typeface="Lexend Deca"/>
                <a:ea typeface="Lexend Deca"/>
                <a:cs typeface="Lexend Deca"/>
                <a:sym typeface="Lexend Deca"/>
              </a:rPr>
              <a:t>claim</a:t>
            </a:r>
            <a:r>
              <a:rPr lang="en" sz="2500">
                <a:solidFill>
                  <a:srgbClr val="003C46"/>
                </a:solidFill>
                <a:latin typeface="Lexend Deca"/>
                <a:ea typeface="Lexend Deca"/>
                <a:cs typeface="Lexend Deca"/>
                <a:sym typeface="Lexend Deca"/>
              </a:rPr>
              <a:t>?</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70" name="Google Shape;170;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171" name="Google Shape;171;p24"/>
          <p:cNvSpPr/>
          <p:nvPr/>
        </p:nvSpPr>
        <p:spPr>
          <a:xfrm>
            <a:off x="1375325" y="2677150"/>
            <a:ext cx="4673100" cy="232500"/>
          </a:xfrm>
          <a:prstGeom prst="roundRect">
            <a:avLst>
              <a:gd fmla="val 16667" name="adj"/>
            </a:avLst>
          </a:prstGeom>
          <a:noFill/>
          <a:ln cap="flat" cmpd="sng" w="19050">
            <a:solidFill>
              <a:srgbClr val="E73E3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72" name="Google Shape;172;p24"/>
          <p:cNvSpPr/>
          <p:nvPr/>
        </p:nvSpPr>
        <p:spPr>
          <a:xfrm>
            <a:off x="1375325" y="2150950"/>
            <a:ext cx="5385300" cy="478800"/>
          </a:xfrm>
          <a:prstGeom prst="roundRect">
            <a:avLst>
              <a:gd fmla="val 16667" name="adj"/>
            </a:avLst>
          </a:prstGeom>
          <a:noFill/>
          <a:ln cap="flat" cmpd="sng" w="19050">
            <a:solidFill>
              <a:srgbClr val="0096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73" name="Google Shape;173;p24"/>
          <p:cNvSpPr/>
          <p:nvPr/>
        </p:nvSpPr>
        <p:spPr>
          <a:xfrm>
            <a:off x="1375325" y="3175100"/>
            <a:ext cx="2360400" cy="232500"/>
          </a:xfrm>
          <a:prstGeom prst="roundRect">
            <a:avLst>
              <a:gd fmla="val 16667" name="adj"/>
            </a:avLst>
          </a:prstGeom>
          <a:noFill/>
          <a:ln cap="flat" cmpd="sng" w="19050">
            <a:solidFill>
              <a:srgbClr val="009EE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74" name="Google Shape;174;p24"/>
          <p:cNvSpPr/>
          <p:nvPr/>
        </p:nvSpPr>
        <p:spPr>
          <a:xfrm>
            <a:off x="952350" y="2109175"/>
            <a:ext cx="297900" cy="297900"/>
          </a:xfrm>
          <a:prstGeom prst="ellipse">
            <a:avLst/>
          </a:prstGeom>
          <a:solidFill>
            <a:srgbClr val="00965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1        </a:t>
            </a:r>
            <a:endParaRPr sz="700">
              <a:solidFill>
                <a:schemeClr val="lt1"/>
              </a:solidFill>
              <a:latin typeface="Lexend Deca"/>
              <a:ea typeface="Lexend Deca"/>
              <a:cs typeface="Lexend Deca"/>
              <a:sym typeface="Lexend Deca"/>
            </a:endParaRPr>
          </a:p>
        </p:txBody>
      </p:sp>
      <p:sp>
        <p:nvSpPr>
          <p:cNvPr id="175" name="Google Shape;175;p24"/>
          <p:cNvSpPr/>
          <p:nvPr/>
        </p:nvSpPr>
        <p:spPr>
          <a:xfrm>
            <a:off x="952342" y="2644450"/>
            <a:ext cx="297900" cy="297900"/>
          </a:xfrm>
          <a:prstGeom prst="ellipse">
            <a:avLst/>
          </a:prstGeom>
          <a:solidFill>
            <a:srgbClr val="E8958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2       </a:t>
            </a:r>
            <a:endParaRPr sz="700">
              <a:solidFill>
                <a:schemeClr val="lt1"/>
              </a:solidFill>
              <a:latin typeface="Lexend Deca"/>
              <a:ea typeface="Lexend Deca"/>
              <a:cs typeface="Lexend Deca"/>
              <a:sym typeface="Lexend Deca"/>
            </a:endParaRPr>
          </a:p>
        </p:txBody>
      </p:sp>
      <p:sp>
        <p:nvSpPr>
          <p:cNvPr id="176" name="Google Shape;176;p24"/>
          <p:cNvSpPr/>
          <p:nvPr/>
        </p:nvSpPr>
        <p:spPr>
          <a:xfrm>
            <a:off x="952358" y="3142400"/>
            <a:ext cx="297900" cy="297900"/>
          </a:xfrm>
          <a:prstGeom prst="ellipse">
            <a:avLst/>
          </a:prstGeom>
          <a:solidFill>
            <a:srgbClr val="009EE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3       </a:t>
            </a:r>
            <a:endParaRPr sz="700">
              <a:solidFill>
                <a:schemeClr val="lt1"/>
              </a:solidFill>
              <a:latin typeface="Lexend Deca"/>
              <a:ea typeface="Lexend Deca"/>
              <a:cs typeface="Lexend Deca"/>
              <a:sym typeface="Lexend Deca"/>
            </a:endParaRPr>
          </a:p>
        </p:txBody>
      </p:sp>
      <p:sp>
        <p:nvSpPr>
          <p:cNvPr id="177" name="Google Shape;177;p24"/>
          <p:cNvSpPr txBox="1"/>
          <p:nvPr/>
        </p:nvSpPr>
        <p:spPr>
          <a:xfrm>
            <a:off x="879075" y="3640350"/>
            <a:ext cx="7632900" cy="1351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300">
                <a:solidFill>
                  <a:schemeClr val="dk2"/>
                </a:solidFill>
                <a:latin typeface="Open Sans"/>
                <a:ea typeface="Open Sans"/>
                <a:cs typeface="Open Sans"/>
                <a:sym typeface="Open Sans"/>
              </a:rPr>
              <a:t>Example 2</a:t>
            </a:r>
            <a:r>
              <a:rPr lang="en" sz="1300">
                <a:solidFill>
                  <a:schemeClr val="dk2"/>
                </a:solidFill>
                <a:highlight>
                  <a:schemeClr val="lt1"/>
                </a:highlight>
                <a:latin typeface="Open Sans"/>
                <a:ea typeface="Open Sans"/>
                <a:cs typeface="Open Sans"/>
                <a:sym typeface="Open Sans"/>
              </a:rPr>
              <a:t>: </a:t>
            </a:r>
            <a:r>
              <a:rPr lang="en" sz="1300">
                <a:solidFill>
                  <a:schemeClr val="dk2"/>
                </a:solidFill>
                <a:latin typeface="Open Sans"/>
                <a:ea typeface="Open Sans"/>
                <a:cs typeface="Open Sans"/>
                <a:sym typeface="Open Sans"/>
              </a:rPr>
              <a:t>Graffiti should be considered vandalism because it is illegal and costly to remove.</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300">
                <a:solidFill>
                  <a:schemeClr val="dk2"/>
                </a:solidFill>
                <a:latin typeface="Open Sans"/>
                <a:ea typeface="Open Sans"/>
                <a:cs typeface="Open Sans"/>
                <a:sym typeface="Open Sans"/>
              </a:rPr>
              <a:t>Example 3</a:t>
            </a:r>
            <a:r>
              <a:rPr lang="en" sz="1300">
                <a:solidFill>
                  <a:schemeClr val="dk2"/>
                </a:solidFill>
                <a:highlight>
                  <a:schemeClr val="lt1"/>
                </a:highlight>
                <a:latin typeface="Open Sans"/>
                <a:ea typeface="Open Sans"/>
                <a:cs typeface="Open Sans"/>
                <a:sym typeface="Open Sans"/>
              </a:rPr>
              <a:t>: </a:t>
            </a:r>
            <a:r>
              <a:rPr lang="en" sz="1300">
                <a:solidFill>
                  <a:schemeClr val="dk2"/>
                </a:solidFill>
                <a:latin typeface="Open Sans"/>
                <a:ea typeface="Open Sans"/>
                <a:cs typeface="Open Sans"/>
                <a:sym typeface="Open Sans"/>
              </a:rPr>
              <a:t>Just taking short naps can help your health, provide more energy for your body and increase your knowledge and memory.</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1200"/>
              </a:spcAft>
              <a:buNone/>
            </a:pPr>
            <a:r>
              <a:t/>
            </a:r>
            <a:endParaRPr sz="1600">
              <a:solidFill>
                <a:schemeClr val="dk2"/>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5"/>
          <p:cNvSpPr txBox="1"/>
          <p:nvPr/>
        </p:nvSpPr>
        <p:spPr>
          <a:xfrm>
            <a:off x="752400" y="886975"/>
            <a:ext cx="70443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solidFill>
                  <a:srgbClr val="003C46"/>
                </a:solidFill>
                <a:latin typeface="Lexend Deca"/>
                <a:ea typeface="Lexend Deca"/>
                <a:cs typeface="Lexend Deca"/>
                <a:sym typeface="Lexend Deca"/>
              </a:rPr>
              <a:t>What steps can you take to narrow down your area of interest into a workable claim?</a:t>
            </a:r>
            <a:endParaRPr sz="2500">
              <a:solidFill>
                <a:srgbClr val="003C46"/>
              </a:solidFill>
              <a:latin typeface="Lexend Deca"/>
              <a:ea typeface="Lexend Deca"/>
              <a:cs typeface="Lexend Deca"/>
              <a:sym typeface="Lexend Deca"/>
            </a:endParaRPr>
          </a:p>
        </p:txBody>
      </p:sp>
      <p:pic>
        <p:nvPicPr>
          <p:cNvPr id="183" name="Google Shape;183;p2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84" name="Google Shape;184;p25"/>
          <p:cNvSpPr/>
          <p:nvPr/>
        </p:nvSpPr>
        <p:spPr>
          <a:xfrm>
            <a:off x="880075" y="1949200"/>
            <a:ext cx="7340100" cy="26193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5"/>
          <p:cNvSpPr/>
          <p:nvPr/>
        </p:nvSpPr>
        <p:spPr>
          <a:xfrm>
            <a:off x="7227625" y="3882050"/>
            <a:ext cx="1439100" cy="812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6" name="Google Shape;186;p25"/>
          <p:cNvPicPr preferRelativeResize="0"/>
          <p:nvPr/>
        </p:nvPicPr>
        <p:blipFill>
          <a:blip r:embed="rId4">
            <a:alphaModFix/>
          </a:blip>
          <a:stretch>
            <a:fillRect/>
          </a:stretch>
        </p:blipFill>
        <p:spPr>
          <a:xfrm>
            <a:off x="7277025" y="3529875"/>
            <a:ext cx="1503150" cy="1629475"/>
          </a:xfrm>
          <a:prstGeom prst="rect">
            <a:avLst/>
          </a:prstGeom>
          <a:noFill/>
          <a:ln>
            <a:noFill/>
          </a:ln>
        </p:spPr>
      </p:pic>
      <p:sp>
        <p:nvSpPr>
          <p:cNvPr id="187" name="Google Shape;187;p2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67" name="Shape 67"/>
        <p:cNvGrpSpPr/>
        <p:nvPr/>
      </p:nvGrpSpPr>
      <p:grpSpPr>
        <a:xfrm>
          <a:off x="0" y="0"/>
          <a:ext cx="0" cy="0"/>
          <a:chOff x="0" y="0"/>
          <a:chExt cx="0" cy="0"/>
        </a:xfrm>
      </p:grpSpPr>
      <p:sp>
        <p:nvSpPr>
          <p:cNvPr id="68" name="Google Shape;68;p14"/>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Argumentation and the writing process</a:t>
            </a:r>
            <a:endParaRPr sz="2500">
              <a:solidFill>
                <a:srgbClr val="003C46"/>
              </a:solidFill>
              <a:latin typeface="Lexend Deca"/>
              <a:ea typeface="Lexend Deca"/>
              <a:cs typeface="Lexend Deca"/>
              <a:sym typeface="Lexend Deca"/>
            </a:endParaRPr>
          </a:p>
        </p:txBody>
      </p:sp>
      <p:sp>
        <p:nvSpPr>
          <p:cNvPr id="69" name="Google Shape;69;p14"/>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1  </a:t>
            </a:r>
            <a:r>
              <a:rPr lang="en" sz="1200">
                <a:solidFill>
                  <a:schemeClr val="dk2"/>
                </a:solidFill>
                <a:latin typeface="Open Sans"/>
                <a:ea typeface="Open Sans"/>
                <a:cs typeface="Open Sans"/>
                <a:sym typeface="Open Sans"/>
              </a:rPr>
              <a:t>Choose a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2  </a:t>
            </a:r>
            <a:r>
              <a:rPr lang="en" sz="1200">
                <a:solidFill>
                  <a:schemeClr val="dk2"/>
                </a:solidFill>
                <a:latin typeface="Open Sans"/>
                <a:ea typeface="Open Sans"/>
                <a:cs typeface="Open Sans"/>
                <a:sym typeface="Open Sans"/>
              </a:rPr>
              <a:t>Refine the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3  </a:t>
            </a:r>
            <a:r>
              <a:rPr b="1" lang="en" sz="1200">
                <a:solidFill>
                  <a:srgbClr val="003C46"/>
                </a:solidFill>
                <a:latin typeface="Open Sans"/>
                <a:ea typeface="Open Sans"/>
                <a:cs typeface="Open Sans"/>
                <a:sym typeface="Open Sans"/>
              </a:rPr>
              <a:t>Begin preliminary research</a:t>
            </a:r>
            <a:endParaRPr b="1" sz="1200">
              <a:solidFill>
                <a:srgbClr val="003C46"/>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4  </a:t>
            </a:r>
            <a:r>
              <a:rPr b="1" lang="en" sz="1200">
                <a:solidFill>
                  <a:srgbClr val="003C46"/>
                </a:solidFill>
                <a:latin typeface="Open Sans"/>
                <a:ea typeface="Open Sans"/>
                <a:cs typeface="Open Sans"/>
                <a:sym typeface="Open Sans"/>
              </a:rPr>
              <a:t>Craft a claim</a:t>
            </a:r>
            <a:endParaRPr b="1" sz="1200">
              <a:solidFill>
                <a:srgbClr val="003C46"/>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5</a:t>
            </a:r>
            <a:r>
              <a:rPr lang="en" sz="1200">
                <a:solidFill>
                  <a:schemeClr val="dk2"/>
                </a:solidFill>
                <a:latin typeface="Open Sans"/>
                <a:ea typeface="Open Sans"/>
                <a:cs typeface="Open Sans"/>
                <a:sym typeface="Open Sans"/>
              </a:rPr>
              <a:t>  Locate and evaluate resources for </a:t>
            </a:r>
            <a:r>
              <a:rPr b="1" lang="en" sz="1200">
                <a:solidFill>
                  <a:schemeClr val="dk2"/>
                </a:solidFill>
                <a:latin typeface="Open Sans"/>
                <a:ea typeface="Open Sans"/>
                <a:cs typeface="Open Sans"/>
                <a:sym typeface="Open Sans"/>
              </a:rPr>
              <a:t>credibility</a:t>
            </a:r>
            <a:r>
              <a:rPr lang="en" sz="1200">
                <a:solidFill>
                  <a:schemeClr val="dk2"/>
                </a:solidFill>
                <a:latin typeface="Open Sans"/>
                <a:ea typeface="Open Sans"/>
                <a:cs typeface="Open Sans"/>
                <a:sym typeface="Open Sans"/>
              </a:rPr>
              <a:t> and inclusion of </a:t>
            </a:r>
            <a:r>
              <a:rPr b="1" lang="en" sz="1200">
                <a:solidFill>
                  <a:schemeClr val="dk2"/>
                </a:solidFill>
                <a:latin typeface="Open Sans"/>
                <a:ea typeface="Open Sans"/>
                <a:cs typeface="Open Sans"/>
                <a:sym typeface="Open Sans"/>
              </a:rPr>
              <a:t>logical fallacies</a:t>
            </a:r>
            <a:endParaRPr b="1"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6</a:t>
            </a:r>
            <a:r>
              <a:rPr lang="en" sz="1200">
                <a:solidFill>
                  <a:schemeClr val="dk2"/>
                </a:solidFill>
                <a:latin typeface="Open Sans"/>
                <a:ea typeface="Open Sans"/>
                <a:cs typeface="Open Sans"/>
                <a:sym typeface="Open Sans"/>
              </a:rPr>
              <a:t>  Choose only the most </a:t>
            </a:r>
            <a:r>
              <a:rPr b="1" lang="en" sz="1200">
                <a:solidFill>
                  <a:schemeClr val="dk2"/>
                </a:solidFill>
                <a:latin typeface="Open Sans"/>
                <a:ea typeface="Open Sans"/>
                <a:cs typeface="Open Sans"/>
                <a:sym typeface="Open Sans"/>
              </a:rPr>
              <a:t>credible</a:t>
            </a:r>
            <a:r>
              <a:rPr lang="en" sz="1200">
                <a:solidFill>
                  <a:schemeClr val="dk2"/>
                </a:solidFill>
                <a:latin typeface="Open Sans"/>
                <a:ea typeface="Open Sans"/>
                <a:cs typeface="Open Sans"/>
                <a:sym typeface="Open Sans"/>
              </a:rPr>
              <a:t>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7 </a:t>
            </a:r>
            <a:r>
              <a:rPr lang="en" sz="1200">
                <a:solidFill>
                  <a:schemeClr val="dk2"/>
                </a:solidFill>
                <a:latin typeface="Open Sans"/>
                <a:ea typeface="Open Sans"/>
                <a:cs typeface="Open Sans"/>
                <a:sym typeface="Open Sans"/>
              </a:rPr>
              <a:t> Record </a:t>
            </a:r>
            <a:r>
              <a:rPr b="1" lang="en" sz="1200">
                <a:solidFill>
                  <a:schemeClr val="dk2"/>
                </a:solidFill>
                <a:latin typeface="Open Sans"/>
                <a:ea typeface="Open Sans"/>
                <a:cs typeface="Open Sans"/>
                <a:sym typeface="Open Sans"/>
              </a:rPr>
              <a:t>citations</a:t>
            </a:r>
            <a:r>
              <a:rPr lang="en" sz="1200">
                <a:solidFill>
                  <a:schemeClr val="dk2"/>
                </a:solidFill>
                <a:latin typeface="Open Sans"/>
                <a:ea typeface="Open Sans"/>
                <a:cs typeface="Open Sans"/>
                <a:sym typeface="Open Sans"/>
              </a:rPr>
              <a:t> for all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8</a:t>
            </a:r>
            <a:r>
              <a:rPr lang="en" sz="1200">
                <a:solidFill>
                  <a:schemeClr val="dk2"/>
                </a:solidFill>
                <a:latin typeface="Open Sans"/>
                <a:ea typeface="Open Sans"/>
                <a:cs typeface="Open Sans"/>
                <a:sym typeface="Open Sans"/>
              </a:rPr>
              <a:t>  Plan and </a:t>
            </a:r>
            <a:r>
              <a:rPr b="1" lang="en" sz="1200">
                <a:solidFill>
                  <a:schemeClr val="dk2"/>
                </a:solidFill>
                <a:latin typeface="Open Sans"/>
                <a:ea typeface="Open Sans"/>
                <a:cs typeface="Open Sans"/>
                <a:sym typeface="Open Sans"/>
              </a:rPr>
              <a:t>draft</a:t>
            </a:r>
            <a:r>
              <a:rPr lang="en" sz="1200">
                <a:solidFill>
                  <a:schemeClr val="dk2"/>
                </a:solidFill>
                <a:latin typeface="Open Sans"/>
                <a:ea typeface="Open Sans"/>
                <a:cs typeface="Open Sans"/>
                <a:sym typeface="Open Sans"/>
              </a:rPr>
              <a:t> your essay</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9</a:t>
            </a:r>
            <a:r>
              <a:rPr lang="en" sz="1200">
                <a:solidFill>
                  <a:schemeClr val="dk2"/>
                </a:solidFill>
                <a:latin typeface="Open Sans"/>
                <a:ea typeface="Open Sans"/>
                <a:cs typeface="Open Sans"/>
                <a:sym typeface="Open Sans"/>
              </a:rPr>
              <a:t>  </a:t>
            </a:r>
            <a:r>
              <a:rPr b="1" lang="en" sz="1200">
                <a:solidFill>
                  <a:schemeClr val="dk2"/>
                </a:solidFill>
                <a:latin typeface="Open Sans"/>
                <a:ea typeface="Open Sans"/>
                <a:cs typeface="Open Sans"/>
                <a:sym typeface="Open Sans"/>
              </a:rPr>
              <a:t>Edit</a:t>
            </a:r>
            <a:r>
              <a:rPr lang="en" sz="1200">
                <a:solidFill>
                  <a:schemeClr val="dk2"/>
                </a:solidFill>
                <a:latin typeface="Open Sans"/>
                <a:ea typeface="Open Sans"/>
                <a:cs typeface="Open Sans"/>
                <a:sym typeface="Open Sans"/>
              </a:rPr>
              <a:t> and </a:t>
            </a:r>
            <a:r>
              <a:rPr b="1" lang="en" sz="1200">
                <a:solidFill>
                  <a:schemeClr val="dk2"/>
                </a:solidFill>
                <a:latin typeface="Open Sans"/>
                <a:ea typeface="Open Sans"/>
                <a:cs typeface="Open Sans"/>
                <a:sym typeface="Open Sans"/>
              </a:rPr>
              <a:t>revise</a:t>
            </a:r>
            <a:r>
              <a:rPr lang="en" sz="1200">
                <a:solidFill>
                  <a:schemeClr val="dk2"/>
                </a:solidFill>
                <a:latin typeface="Open Sans"/>
                <a:ea typeface="Open Sans"/>
                <a:cs typeface="Open Sans"/>
                <a:sym typeface="Open Sans"/>
              </a:rPr>
              <a:t> your essay</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70" name="Google Shape;70;p1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1" name="Google Shape;71;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nvSpPr>
        <p:spPr>
          <a:xfrm>
            <a:off x="676200" y="1516950"/>
            <a:ext cx="5910000" cy="35100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complete preliminary research.</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be able to differentiate between a thesis statement and a claim.</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be able to craft a claim.</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be able to use appropriate academic vocabulary as required by classroom activities.</a:t>
            </a:r>
            <a:endParaRPr>
              <a:solidFill>
                <a:schemeClr val="dk2"/>
              </a:solidFill>
              <a:latin typeface="Open Sans"/>
              <a:ea typeface="Open Sans"/>
              <a:cs typeface="Open Sans"/>
              <a:sym typeface="Open Sans"/>
            </a:endParaRPr>
          </a:p>
          <a:p>
            <a:pPr indent="0" lvl="0" marL="45720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77" name="Google Shape;77;p1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8" name="Google Shape;78;p15"/>
          <p:cNvSpPr txBox="1"/>
          <p:nvPr/>
        </p:nvSpPr>
        <p:spPr>
          <a:xfrm>
            <a:off x="752400" y="886975"/>
            <a:ext cx="7825800" cy="40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Argumentation with integrity: Lesson 2 objectives</a:t>
            </a:r>
            <a:endParaRPr sz="2500">
              <a:solidFill>
                <a:srgbClr val="003C46"/>
              </a:solidFill>
              <a:latin typeface="Lexend Deca"/>
              <a:ea typeface="Lexend Deca"/>
              <a:cs typeface="Lexend Deca"/>
              <a:sym typeface="Lexend Deca"/>
            </a:endParaRPr>
          </a:p>
        </p:txBody>
      </p:sp>
      <p:pic>
        <p:nvPicPr>
          <p:cNvPr id="79" name="Google Shape;79;p15"/>
          <p:cNvPicPr preferRelativeResize="0"/>
          <p:nvPr/>
        </p:nvPicPr>
        <p:blipFill>
          <a:blip r:embed="rId4">
            <a:alphaModFix/>
          </a:blip>
          <a:stretch>
            <a:fillRect/>
          </a:stretch>
        </p:blipFill>
        <p:spPr>
          <a:xfrm>
            <a:off x="7455375" y="3446250"/>
            <a:ext cx="1222050" cy="1324750"/>
          </a:xfrm>
          <a:prstGeom prst="rect">
            <a:avLst/>
          </a:prstGeom>
          <a:noFill/>
          <a:ln>
            <a:noFill/>
          </a:ln>
        </p:spPr>
      </p:pic>
      <p:sp>
        <p:nvSpPr>
          <p:cNvPr id="80" name="Google Shape;80;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nvSpPr>
        <p:spPr>
          <a:xfrm>
            <a:off x="744175" y="865225"/>
            <a:ext cx="74910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003C46"/>
                </a:solidFill>
                <a:latin typeface="Lexend Deca"/>
                <a:ea typeface="Lexend Deca"/>
                <a:cs typeface="Lexend Deca"/>
                <a:sym typeface="Lexend Deca"/>
              </a:rPr>
              <a:t>How does an opinion develop into a claim?</a:t>
            </a:r>
            <a:endParaRPr sz="2400">
              <a:solidFill>
                <a:srgbClr val="003C46"/>
              </a:solidFill>
              <a:latin typeface="Lexend Deca"/>
              <a:ea typeface="Lexend Deca"/>
              <a:cs typeface="Lexend Deca"/>
              <a:sym typeface="Lexend Deca"/>
            </a:endParaRPr>
          </a:p>
        </p:txBody>
      </p:sp>
      <p:pic>
        <p:nvPicPr>
          <p:cNvPr id="86" name="Google Shape;86;p1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87" name="Google Shape;87;p16"/>
          <p:cNvSpPr/>
          <p:nvPr/>
        </p:nvSpPr>
        <p:spPr>
          <a:xfrm>
            <a:off x="880075" y="1571375"/>
            <a:ext cx="7355100" cy="29976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7802025" y="3766800"/>
            <a:ext cx="864600" cy="927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 name="Google Shape;89;p16"/>
          <p:cNvPicPr preferRelativeResize="0"/>
          <p:nvPr/>
        </p:nvPicPr>
        <p:blipFill>
          <a:blip r:embed="rId4">
            <a:alphaModFix/>
          </a:blip>
          <a:stretch>
            <a:fillRect/>
          </a:stretch>
        </p:blipFill>
        <p:spPr>
          <a:xfrm>
            <a:off x="7608613" y="3521775"/>
            <a:ext cx="1363275" cy="1477825"/>
          </a:xfrm>
          <a:prstGeom prst="rect">
            <a:avLst/>
          </a:prstGeom>
          <a:noFill/>
          <a:ln>
            <a:noFill/>
          </a:ln>
        </p:spPr>
      </p:pic>
      <p:sp>
        <p:nvSpPr>
          <p:cNvPr id="90" name="Google Shape;90;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nvSpPr>
        <p:spPr>
          <a:xfrm>
            <a:off x="743800" y="1863500"/>
            <a:ext cx="67557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Why does this step come before actually formalizing the claim for your essay?</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An effective argument depends on the writer being willing to base the claim--the basis for their argument--on research that backs up that claim.</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When a writer starts with the claim and then researches, they risk only using sources that they agree with to back up their “claim,” rather than basing the claim on the research--in other words, they make sure they only find evidence that they agree with rather than finding evidence that truly proves the claim.</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96" name="Google Shape;96;p17"/>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97" name="Google Shape;97;p17"/>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Can you prove it? Begin preliminary research</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98" name="Google Shape;98;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nvSpPr>
        <p:spPr>
          <a:xfrm>
            <a:off x="743800" y="1468500"/>
            <a:ext cx="7740000" cy="2790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As you begin researching your topic, consider the following:</a:t>
            </a:r>
            <a:endParaRPr i="1">
              <a:solidFill>
                <a:srgbClr val="003C46"/>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do I know about this topic?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opinion do I have about the topic?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are the different supports for the topic?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are the different supports against this topic?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How much evidence is there in support of/against the topic?</a:t>
            </a:r>
            <a:endParaRPr>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None/>
            </a:pPr>
            <a:r>
              <a:rPr lang="en">
                <a:solidFill>
                  <a:schemeClr val="dk2"/>
                </a:solidFill>
                <a:latin typeface="Open Sans"/>
                <a:ea typeface="Open Sans"/>
                <a:cs typeface="Open Sans"/>
                <a:sym typeface="Open Sans"/>
              </a:rPr>
              <a:t>Can I use this information to form an arguable claim?</a:t>
            </a:r>
            <a:endParaRPr>
              <a:solidFill>
                <a:schemeClr val="dk2"/>
              </a:solidFill>
              <a:latin typeface="Open Sans"/>
              <a:ea typeface="Open Sans"/>
              <a:cs typeface="Open Sans"/>
              <a:sym typeface="Open Sans"/>
            </a:endParaRPr>
          </a:p>
          <a:p>
            <a:pPr indent="0" lvl="0" marL="457200" rtl="0" algn="l">
              <a:lnSpc>
                <a:spcPct val="115000"/>
              </a:lnSpc>
              <a:spcBef>
                <a:spcPts val="120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04" name="Google Shape;104;p1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pic>
        <p:nvPicPr>
          <p:cNvPr id="105" name="Google Shape;105;p18"/>
          <p:cNvPicPr preferRelativeResize="0"/>
          <p:nvPr/>
        </p:nvPicPr>
        <p:blipFill>
          <a:blip r:embed="rId4">
            <a:alphaModFix/>
          </a:blip>
          <a:stretch>
            <a:fillRect/>
          </a:stretch>
        </p:blipFill>
        <p:spPr>
          <a:xfrm>
            <a:off x="7259399" y="3717340"/>
            <a:ext cx="1479825" cy="1053658"/>
          </a:xfrm>
          <a:prstGeom prst="rect">
            <a:avLst/>
          </a:prstGeom>
          <a:noFill/>
          <a:ln>
            <a:noFill/>
          </a:ln>
        </p:spPr>
      </p:pic>
      <p:sp>
        <p:nvSpPr>
          <p:cNvPr id="106" name="Google Shape;106;p18"/>
          <p:cNvSpPr txBox="1"/>
          <p:nvPr/>
        </p:nvSpPr>
        <p:spPr>
          <a:xfrm>
            <a:off x="743800" y="809700"/>
            <a:ext cx="62928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What do I already know?</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07" name="Google Shape;107;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nvSpPr>
        <p:spPr>
          <a:xfrm>
            <a:off x="743800" y="1953400"/>
            <a:ext cx="7740000" cy="785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2"/>
                </a:solidFill>
                <a:latin typeface="Open Sans"/>
                <a:ea typeface="Open Sans"/>
                <a:cs typeface="Open Sans"/>
                <a:sym typeface="Open Sans"/>
              </a:rPr>
              <a:t>People are not always treated the same in courtrooms → people should be treated fairly in courtrooms, especially regarding setting bail for defendants. People who commit non-violent crimes should not be held to the same standards as those who commit violent crimes.</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13" name="Google Shape;113;p1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14" name="Google Shape;114;p19"/>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What do I already know about criminal justice reform?</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15" name="Google Shape;115;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116" name="Google Shape;116;p19"/>
          <p:cNvSpPr txBox="1"/>
          <p:nvPr/>
        </p:nvSpPr>
        <p:spPr>
          <a:xfrm>
            <a:off x="743800" y="2932050"/>
            <a:ext cx="3963900" cy="7857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chemeClr val="dk2"/>
                </a:solidFill>
                <a:latin typeface="Open Sans"/>
                <a:ea typeface="Open Sans"/>
                <a:cs typeface="Open Sans"/>
                <a:sym typeface="Open Sans"/>
              </a:rPr>
              <a:t>Reasons </a:t>
            </a:r>
            <a:r>
              <a:rPr b="1" lang="en" sz="1200">
                <a:solidFill>
                  <a:schemeClr val="dk2"/>
                </a:solidFill>
                <a:latin typeface="Open Sans"/>
                <a:ea typeface="Open Sans"/>
                <a:cs typeface="Open Sans"/>
                <a:sym typeface="Open Sans"/>
              </a:rPr>
              <a:t>FOR</a:t>
            </a:r>
            <a:r>
              <a:rPr lang="en" sz="1200">
                <a:solidFill>
                  <a:schemeClr val="dk2"/>
                </a:solidFill>
                <a:latin typeface="Open Sans"/>
                <a:ea typeface="Open Sans"/>
                <a:cs typeface="Open Sans"/>
                <a:sym typeface="Open Sans"/>
              </a:rPr>
              <a:t> my position</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Penalties seem greater for poor defendants</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Penalties seem greater for people of color</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People who cannot pay bail sit in jail until the trial and are more likely to be convicted</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
        <p:nvSpPr>
          <p:cNvPr id="117" name="Google Shape;117;p19"/>
          <p:cNvSpPr txBox="1"/>
          <p:nvPr/>
        </p:nvSpPr>
        <p:spPr>
          <a:xfrm>
            <a:off x="4803200" y="2932050"/>
            <a:ext cx="3963900" cy="7857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chemeClr val="dk2"/>
                </a:solidFill>
                <a:latin typeface="Open Sans"/>
                <a:ea typeface="Open Sans"/>
                <a:cs typeface="Open Sans"/>
                <a:sym typeface="Open Sans"/>
              </a:rPr>
              <a:t>Reasons </a:t>
            </a:r>
            <a:r>
              <a:rPr b="1" lang="en" sz="1200">
                <a:solidFill>
                  <a:schemeClr val="dk2"/>
                </a:solidFill>
                <a:latin typeface="Open Sans"/>
                <a:ea typeface="Open Sans"/>
                <a:cs typeface="Open Sans"/>
                <a:sym typeface="Open Sans"/>
              </a:rPr>
              <a:t>AGAINST</a:t>
            </a:r>
            <a:r>
              <a:rPr lang="en" sz="1200">
                <a:solidFill>
                  <a:schemeClr val="dk2"/>
                </a:solidFill>
                <a:latin typeface="Open Sans"/>
                <a:ea typeface="Open Sans"/>
                <a:cs typeface="Open Sans"/>
                <a:sym typeface="Open Sans"/>
              </a:rPr>
              <a:t> my position</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People who commit violent crimes should not be allowed out on bail</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Guidelines are in place to avoid unfair bail practices so it isn’t needed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nvSpPr>
        <p:spPr>
          <a:xfrm>
            <a:off x="1863550" y="2076425"/>
            <a:ext cx="56361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500">
                <a:solidFill>
                  <a:schemeClr val="dk2"/>
                </a:solidFill>
                <a:latin typeface="Open Sans"/>
                <a:ea typeface="Open Sans"/>
                <a:cs typeface="Open Sans"/>
                <a:sym typeface="Open Sans"/>
              </a:rPr>
              <a:t>You have started with a topic </a:t>
            </a:r>
            <a:endParaRPr sz="1500">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Clr>
                <a:schemeClr val="dk1"/>
              </a:buClr>
              <a:buSzPts val="1100"/>
              <a:buFont typeface="Arial"/>
              <a:buNone/>
            </a:pPr>
            <a:r>
              <a:rPr lang="en" sz="1500">
                <a:solidFill>
                  <a:schemeClr val="dk2"/>
                </a:solidFill>
                <a:latin typeface="Open Sans"/>
                <a:ea typeface="Open Sans"/>
                <a:cs typeface="Open Sans"/>
                <a:sym typeface="Open Sans"/>
              </a:rPr>
              <a:t>You formed an opinion about what stance you might want to take on that topic</a:t>
            </a:r>
            <a:endParaRPr sz="1500">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None/>
            </a:pPr>
            <a:r>
              <a:rPr lang="en" sz="1500">
                <a:solidFill>
                  <a:schemeClr val="dk2"/>
                </a:solidFill>
                <a:latin typeface="Open Sans"/>
                <a:ea typeface="Open Sans"/>
                <a:cs typeface="Open Sans"/>
                <a:sym typeface="Open Sans"/>
              </a:rPr>
              <a:t>You have completed preliminary research and determined that there is enough information to develop into an </a:t>
            </a:r>
            <a:r>
              <a:rPr lang="en">
                <a:solidFill>
                  <a:schemeClr val="dk2"/>
                </a:solidFill>
                <a:latin typeface="Open Sans"/>
                <a:ea typeface="Open Sans"/>
                <a:cs typeface="Open Sans"/>
                <a:sym typeface="Open Sans"/>
              </a:rPr>
              <a:t>argument</a:t>
            </a:r>
            <a:endParaRPr>
              <a:solidFill>
                <a:schemeClr val="dk2"/>
              </a:solidFill>
              <a:latin typeface="Open Sans"/>
              <a:ea typeface="Open Sans"/>
              <a:cs typeface="Open Sans"/>
              <a:sym typeface="Open Sans"/>
            </a:endParaRPr>
          </a:p>
          <a:p>
            <a:pPr indent="0" lvl="0" marL="0" rtl="0" algn="l">
              <a:lnSpc>
                <a:spcPct val="115000"/>
              </a:lnSpc>
              <a:spcBef>
                <a:spcPts val="1200"/>
              </a:spcBef>
              <a:spcAft>
                <a:spcPts val="1200"/>
              </a:spcAft>
              <a:buNone/>
            </a:pPr>
            <a:r>
              <a:rPr lang="en">
                <a:solidFill>
                  <a:schemeClr val="dk2"/>
                </a:solidFill>
                <a:latin typeface="Open Sans"/>
                <a:ea typeface="Open Sans"/>
                <a:cs typeface="Open Sans"/>
                <a:sym typeface="Open Sans"/>
              </a:rPr>
              <a:t>Write your thesis statement</a:t>
            </a:r>
            <a:endParaRPr>
              <a:solidFill>
                <a:schemeClr val="dk2"/>
              </a:solidFill>
              <a:latin typeface="Open Sans"/>
              <a:ea typeface="Open Sans"/>
              <a:cs typeface="Open Sans"/>
              <a:sym typeface="Open Sans"/>
            </a:endParaRPr>
          </a:p>
        </p:txBody>
      </p:sp>
      <p:pic>
        <p:nvPicPr>
          <p:cNvPr id="123" name="Google Shape;123;p20"/>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24" name="Google Shape;124;p20"/>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Preliminary research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What next?</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25" name="Google Shape;125;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126" name="Google Shape;126;p20"/>
          <p:cNvPicPr preferRelativeResize="0"/>
          <p:nvPr/>
        </p:nvPicPr>
        <p:blipFill>
          <a:blip r:embed="rId4">
            <a:alphaModFix/>
          </a:blip>
          <a:stretch>
            <a:fillRect/>
          </a:stretch>
        </p:blipFill>
        <p:spPr>
          <a:xfrm>
            <a:off x="4169627" y="857572"/>
            <a:ext cx="415725" cy="347875"/>
          </a:xfrm>
          <a:prstGeom prst="rect">
            <a:avLst/>
          </a:prstGeom>
          <a:noFill/>
          <a:ln>
            <a:noFill/>
          </a:ln>
        </p:spPr>
      </p:pic>
      <p:pic>
        <p:nvPicPr>
          <p:cNvPr id="127" name="Google Shape;127;p20"/>
          <p:cNvPicPr preferRelativeResize="0"/>
          <p:nvPr/>
        </p:nvPicPr>
        <p:blipFill>
          <a:blip r:embed="rId4">
            <a:alphaModFix/>
          </a:blip>
          <a:stretch>
            <a:fillRect/>
          </a:stretch>
        </p:blipFill>
        <p:spPr>
          <a:xfrm>
            <a:off x="1308050" y="2076424"/>
            <a:ext cx="332025" cy="277825"/>
          </a:xfrm>
          <a:prstGeom prst="rect">
            <a:avLst/>
          </a:prstGeom>
          <a:noFill/>
          <a:ln>
            <a:noFill/>
          </a:ln>
        </p:spPr>
      </p:pic>
      <p:pic>
        <p:nvPicPr>
          <p:cNvPr id="128" name="Google Shape;128;p20"/>
          <p:cNvPicPr preferRelativeResize="0"/>
          <p:nvPr/>
        </p:nvPicPr>
        <p:blipFill>
          <a:blip r:embed="rId4">
            <a:alphaModFix/>
          </a:blip>
          <a:stretch>
            <a:fillRect/>
          </a:stretch>
        </p:blipFill>
        <p:spPr>
          <a:xfrm>
            <a:off x="1271550" y="2618974"/>
            <a:ext cx="332025" cy="277825"/>
          </a:xfrm>
          <a:prstGeom prst="rect">
            <a:avLst/>
          </a:prstGeom>
          <a:noFill/>
          <a:ln>
            <a:noFill/>
          </a:ln>
        </p:spPr>
      </p:pic>
      <p:pic>
        <p:nvPicPr>
          <p:cNvPr id="129" name="Google Shape;129;p20"/>
          <p:cNvPicPr preferRelativeResize="0"/>
          <p:nvPr/>
        </p:nvPicPr>
        <p:blipFill>
          <a:blip r:embed="rId4">
            <a:alphaModFix/>
          </a:blip>
          <a:stretch>
            <a:fillRect/>
          </a:stretch>
        </p:blipFill>
        <p:spPr>
          <a:xfrm>
            <a:off x="1271550" y="3303749"/>
            <a:ext cx="332025" cy="277825"/>
          </a:xfrm>
          <a:prstGeom prst="rect">
            <a:avLst/>
          </a:prstGeom>
          <a:noFill/>
          <a:ln>
            <a:noFill/>
          </a:ln>
        </p:spPr>
      </p:pic>
      <p:sp>
        <p:nvSpPr>
          <p:cNvPr id="130" name="Google Shape;130;p20"/>
          <p:cNvSpPr/>
          <p:nvPr/>
        </p:nvSpPr>
        <p:spPr>
          <a:xfrm>
            <a:off x="1298658" y="3916833"/>
            <a:ext cx="277800" cy="2778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id="135" name="Google Shape;135;p21"/>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36" name="Google Shape;136;p21"/>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Thesis or claim?</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37" name="Google Shape;137;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138" name="Google Shape;138;p21"/>
          <p:cNvPicPr preferRelativeResize="0"/>
          <p:nvPr/>
        </p:nvPicPr>
        <p:blipFill>
          <a:blip r:embed="rId4">
            <a:alphaModFix/>
          </a:blip>
          <a:stretch>
            <a:fillRect/>
          </a:stretch>
        </p:blipFill>
        <p:spPr>
          <a:xfrm>
            <a:off x="7258825" y="4030000"/>
            <a:ext cx="1383300" cy="741000"/>
          </a:xfrm>
          <a:prstGeom prst="rect">
            <a:avLst/>
          </a:prstGeom>
          <a:noFill/>
          <a:ln>
            <a:noFill/>
          </a:ln>
        </p:spPr>
      </p:pic>
      <p:sp>
        <p:nvSpPr>
          <p:cNvPr id="139" name="Google Shape;139;p21"/>
          <p:cNvSpPr txBox="1"/>
          <p:nvPr/>
        </p:nvSpPr>
        <p:spPr>
          <a:xfrm>
            <a:off x="743800" y="1502875"/>
            <a:ext cx="6755700" cy="12912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A </a:t>
            </a:r>
            <a:r>
              <a:rPr b="1" lang="en">
                <a:solidFill>
                  <a:schemeClr val="dk2"/>
                </a:solidFill>
                <a:latin typeface="Open Sans"/>
                <a:ea typeface="Open Sans"/>
                <a:cs typeface="Open Sans"/>
                <a:sym typeface="Open Sans"/>
              </a:rPr>
              <a:t>claim </a:t>
            </a:r>
            <a:r>
              <a:rPr lang="en">
                <a:solidFill>
                  <a:schemeClr val="dk2"/>
                </a:solidFill>
                <a:latin typeface="Open Sans"/>
                <a:ea typeface="Open Sans"/>
                <a:cs typeface="Open Sans"/>
                <a:sym typeface="Open Sans"/>
              </a:rPr>
              <a:t>expresses the writer’s position towards the subject or topic of the essay. It is argumentative by definition.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Your claim establishes the focus and scope of the argument.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Support your claim by providing evidence in the form of quotations, expert opinion, statistics, and academic reasoning.</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