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Lexend Deca"/>
      <p:regular r:id="rId27"/>
      <p:bold r:id="rId28"/>
    </p:embeddedFon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41DBB48-5972-4076-AF62-36888F8305B9}">
  <a:tblStyle styleId="{C41DBB48-5972-4076-AF62-36888F8305B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LexendDeca-bold.fntdata"/><Relationship Id="rId27" Type="http://schemas.openxmlformats.org/officeDocument/2006/relationships/font" Target="fonts/LexendDeca-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source-credibility-station-guides-scaffolded" TargetMode="External"/><Relationship Id="rId3" Type="http://schemas.openxmlformats.org/officeDocument/2006/relationships/hyperlink" Target="https://www.turnitin.com/lessons/source-credibility-final-lesson-hand-out-single-source"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source-credibility-station-guides-scaffolded" TargetMode="External"/><Relationship Id="rId3" Type="http://schemas.openxmlformats.org/officeDocument/2006/relationships/hyperlink" Target="https://www.turnitin.com/lessons/source-credibility-final-lesson-hand-out-single-source"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source-credibility-station-guides-scaffolded" TargetMode="External"/><Relationship Id="rId3" Type="http://schemas.openxmlformats.org/officeDocument/2006/relationships/hyperlink" Target="https://www.turnitin.com/lessons/source-credibility-final-lesson-hand-out-single-source"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source-credibility-station-guides-scaffolded" TargetMode="External"/><Relationship Id="rId3" Type="http://schemas.openxmlformats.org/officeDocument/2006/relationships/hyperlink" Target="https://www.turnitin.com/lessons/source-credibility-final-lesson-hand-out-single-source"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logical-fallacies-poster-uk"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logical-fallacies-poster-uk"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research-planning-worksheet"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l-argumentative-academic-vocab-list-uk" TargetMode="External"/><Relationship Id="rId3" Type="http://schemas.openxmlformats.org/officeDocument/2006/relationships/hyperlink" Target="https://go.turnitin.com/awl-argumentation-writing-checklist-uk" TargetMode="Externa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content-standard-guide-diagram-us" TargetMode="External"/><Relationship Id="rId3" Type="http://schemas.openxmlformats.org/officeDocument/2006/relationships/hyperlink" Target="https://go.turnitin.com/content-standard-guide-diagram-u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the-source-credibility-guide-hand-out" TargetMode="External"/><Relationship Id="rId3" Type="http://schemas.openxmlformats.org/officeDocument/2006/relationships/hyperlink" Target="https://www.turnitin.com/lessons/source-credibility-final-lesson-hand-out-scaffolded" TargetMode="External"/><Relationship Id="rId4" Type="http://schemas.openxmlformats.org/officeDocument/2006/relationships/hyperlink" Target="https://www.turnitin.com/resources/source-credibility"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source-credibility-final-lesson-hand-out-single-source" TargetMode="External"/><Relationship Id="rId3" Type="http://schemas.openxmlformats.org/officeDocument/2006/relationships/hyperlink" Target="https://obamawhitehouse.archives.gov/the-press-office/2015/10/31/weekly-address-its-time-reform-our-criminal-justice-system"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source-credibility-station-guides-scaffolded" TargetMode="External"/><Relationship Id="rId3" Type="http://schemas.openxmlformats.org/officeDocument/2006/relationships/hyperlink" Target="https://www.turnitin.com/lessons/source-credibility-final-lesson-hand-out-single-source"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source-credibility-station-guides-scaffolded" TargetMode="External"/><Relationship Id="rId3" Type="http://schemas.openxmlformats.org/officeDocument/2006/relationships/hyperlink" Target="https://www.turnitin.com/lessons/source-credibility-final-lesson-hand-out-single-source"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source-credibility-station-guides-scaffolded" TargetMode="External"/><Relationship Id="rId3" Type="http://schemas.openxmlformats.org/officeDocument/2006/relationships/hyperlink" Target="https://www.turnitin.com/lessons/source-credibility-final-lesson-hand-out-single-source"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226efff52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226efff52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rgbClr val="424242"/>
                </a:solidFill>
                <a:highlight>
                  <a:schemeClr val="lt1"/>
                </a:highlight>
              </a:rPr>
              <a:t>Educator notes</a:t>
            </a:r>
            <a:r>
              <a:rPr lang="en" sz="1200">
                <a:solidFill>
                  <a:srgbClr val="424242"/>
                </a:solidFill>
                <a:highlight>
                  <a:schemeClr val="lt1"/>
                </a:highlight>
              </a:rPr>
              <a:t>: Make the link to academic integrity explicit to students here: the credibility of their resources and citing them correctly is imperative if they wish to demonstrate academic integrity. </a:t>
            </a:r>
            <a:endParaRPr sz="1200">
              <a:solidFill>
                <a:srgbClr val="424242"/>
              </a:solidFill>
              <a:highlight>
                <a:schemeClr val="lt1"/>
              </a:highlight>
            </a:endParaRPr>
          </a:p>
          <a:p>
            <a:pPr indent="0" lvl="0" marL="0" rtl="0" algn="l">
              <a:spcBef>
                <a:spcPts val="0"/>
              </a:spcBef>
              <a:spcAft>
                <a:spcPts val="0"/>
              </a:spcAft>
              <a:buClr>
                <a:schemeClr val="dk1"/>
              </a:buClr>
              <a:buSzPts val="1100"/>
              <a:buFont typeface="Arial"/>
              <a:buNone/>
            </a:pPr>
            <a:r>
              <a:t/>
            </a:r>
            <a:endParaRPr sz="1200">
              <a:solidFill>
                <a:srgbClr val="424242"/>
              </a:solidFill>
              <a:highlight>
                <a:schemeClr val="lt1"/>
              </a:highlight>
            </a:endParaRPr>
          </a:p>
          <a:p>
            <a:pPr indent="0" lvl="0" marL="0" rtl="0" algn="l">
              <a:spcBef>
                <a:spcPts val="0"/>
              </a:spcBef>
              <a:spcAft>
                <a:spcPts val="0"/>
              </a:spcAft>
              <a:buClr>
                <a:schemeClr val="dk1"/>
              </a:buClr>
              <a:buSzPts val="1100"/>
              <a:buFont typeface="Arial"/>
              <a:buNone/>
            </a:pPr>
            <a:r>
              <a:rPr b="1" lang="en" sz="1200">
                <a:solidFill>
                  <a:srgbClr val="424242"/>
                </a:solidFill>
                <a:highlight>
                  <a:schemeClr val="lt1"/>
                </a:highlight>
              </a:rPr>
              <a:t>Educator focus</a:t>
            </a:r>
            <a:r>
              <a:rPr lang="en" sz="1200">
                <a:solidFill>
                  <a:srgbClr val="424242"/>
                </a:solidFill>
                <a:highlight>
                  <a:schemeClr val="lt1"/>
                </a:highlight>
              </a:rPr>
              <a:t>: locating and evaluating resources for credibility, relevance and logical fallacies. Citing resources.</a:t>
            </a:r>
            <a:endParaRPr sz="1200">
              <a:solidFill>
                <a:srgbClr val="424242"/>
              </a:solidFill>
              <a:highlight>
                <a:schemeClr val="lt1"/>
              </a:highlight>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1dd35fac96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1dd35fac96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Pass out and review the hand-outs with students. Explain that students should refer to the </a:t>
            </a:r>
            <a:r>
              <a:rPr lang="en" u="sng">
                <a:solidFill>
                  <a:schemeClr val="hlink"/>
                </a:solidFill>
                <a:hlinkClick r:id="rId2"/>
              </a:rPr>
              <a:t>Station guides - Scaffolded</a:t>
            </a:r>
            <a:r>
              <a:rPr lang="en">
                <a:solidFill>
                  <a:schemeClr val="dk1"/>
                </a:solidFill>
              </a:rPr>
              <a:t> as references and notes for how each factor should be recorded on their individual </a:t>
            </a:r>
            <a:r>
              <a:rPr lang="en" u="sng">
                <a:solidFill>
                  <a:schemeClr val="hlink"/>
                </a:solidFill>
                <a:hlinkClick r:id="rId3"/>
              </a:rPr>
              <a:t>worksheets</a:t>
            </a:r>
            <a:r>
              <a:rPr lang="en">
                <a:solidFill>
                  <a:schemeClr val="dk1"/>
                </a:solidFill>
              </a:rPr>
              <a:t>.</a:t>
            </a:r>
            <a:br>
              <a:rPr lang="en">
                <a:solidFill>
                  <a:schemeClr val="dk1"/>
                </a:solidFill>
              </a:rPr>
            </a:br>
            <a:r>
              <a:rPr lang="en">
                <a:solidFill>
                  <a:schemeClr val="dk1"/>
                </a:solidFill>
              </a:rPr>
              <a:t>	● Determine the rating system (numeric or symbolic, or allow students to choose what works for them). For each factor, lead the discussion towards having students determine: </a:t>
            </a:r>
            <a:br>
              <a:rPr lang="en">
                <a:solidFill>
                  <a:schemeClr val="dk1"/>
                </a:solidFill>
              </a:rPr>
            </a:br>
            <a:r>
              <a:rPr lang="en">
                <a:solidFill>
                  <a:schemeClr val="dk1"/>
                </a:solidFill>
              </a:rPr>
              <a:t>	1) How credible is the perspective of this source? and 2) Does this impact whether or not you would use this source as a reference? Why or why not?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1dd35fac96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1dd35fac96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Pass out and review the hand-outs with students. Explain that students should refer to the </a:t>
            </a:r>
            <a:r>
              <a:rPr lang="en" u="sng">
                <a:solidFill>
                  <a:schemeClr val="hlink"/>
                </a:solidFill>
                <a:hlinkClick r:id="rId2"/>
              </a:rPr>
              <a:t>Station guides - Scaffolded</a:t>
            </a:r>
            <a:r>
              <a:rPr lang="en">
                <a:solidFill>
                  <a:schemeClr val="dk1"/>
                </a:solidFill>
              </a:rPr>
              <a:t> as references and notes for how each factor should be recorded on their individual </a:t>
            </a:r>
            <a:r>
              <a:rPr lang="en" u="sng">
                <a:solidFill>
                  <a:schemeClr val="hlink"/>
                </a:solidFill>
                <a:hlinkClick r:id="rId3"/>
              </a:rPr>
              <a:t>worksheets</a:t>
            </a:r>
            <a:r>
              <a:rPr lang="en">
                <a:solidFill>
                  <a:schemeClr val="dk1"/>
                </a:solidFill>
              </a:rPr>
              <a:t>.</a:t>
            </a:r>
            <a:br>
              <a:rPr lang="en">
                <a:solidFill>
                  <a:schemeClr val="dk1"/>
                </a:solidFill>
              </a:rPr>
            </a:br>
            <a:r>
              <a:rPr lang="en">
                <a:solidFill>
                  <a:schemeClr val="dk1"/>
                </a:solidFill>
              </a:rPr>
              <a:t>	● Determine the rating system (numeric or symbolic, or allow students to choose what works for them). For each factor, lead the discussion towards having students determine: </a:t>
            </a:r>
            <a:br>
              <a:rPr lang="en">
                <a:solidFill>
                  <a:schemeClr val="dk1"/>
                </a:solidFill>
              </a:rPr>
            </a:br>
            <a:r>
              <a:rPr lang="en">
                <a:solidFill>
                  <a:schemeClr val="dk1"/>
                </a:solidFill>
              </a:rPr>
              <a:t>	1) How credible is the scholarship/academic merits of this source? and 2) Does this impact whether or not you would use this source as a reference? Why or why not?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1dd35fac96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1dd35fac96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Pass out and review the hand-outs with students. Explain that students should refer to the </a:t>
            </a:r>
            <a:r>
              <a:rPr lang="en" u="sng">
                <a:solidFill>
                  <a:schemeClr val="hlink"/>
                </a:solidFill>
                <a:hlinkClick r:id="rId2"/>
              </a:rPr>
              <a:t>Station guides - Scaffolded</a:t>
            </a:r>
            <a:r>
              <a:rPr lang="en">
                <a:solidFill>
                  <a:schemeClr val="dk1"/>
                </a:solidFill>
              </a:rPr>
              <a:t> as references and notes for how each factor should be recorded on their individual </a:t>
            </a:r>
            <a:r>
              <a:rPr lang="en" u="sng">
                <a:solidFill>
                  <a:schemeClr val="hlink"/>
                </a:solidFill>
                <a:hlinkClick r:id="rId3"/>
              </a:rPr>
              <a:t>worksheets</a:t>
            </a:r>
            <a:r>
              <a:rPr lang="en">
                <a:solidFill>
                  <a:schemeClr val="dk1"/>
                </a:solidFill>
              </a:rPr>
              <a:t>.</a:t>
            </a:r>
            <a:br>
              <a:rPr lang="en">
                <a:solidFill>
                  <a:schemeClr val="dk1"/>
                </a:solidFill>
              </a:rPr>
            </a:br>
            <a:r>
              <a:rPr lang="en">
                <a:solidFill>
                  <a:schemeClr val="dk1"/>
                </a:solidFill>
              </a:rPr>
              <a:t>	● Determine the rating system (numeric or symbolic, or allow students to choose what works for them). For each factor, lead the discussion towards having students determine: </a:t>
            </a:r>
            <a:br>
              <a:rPr lang="en">
                <a:solidFill>
                  <a:schemeClr val="dk1"/>
                </a:solidFill>
              </a:rPr>
            </a:br>
            <a:r>
              <a:rPr lang="en">
                <a:solidFill>
                  <a:schemeClr val="dk1"/>
                </a:solidFill>
              </a:rPr>
              <a:t>	1) How credible is the perspective of this source? and 2) Does this impact whether or not you would use this source as a reference? Why or why not?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11dd35fac9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11dd35fac9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Pass out and review the hand-outs with students. Explain that students should refer to the </a:t>
            </a:r>
            <a:r>
              <a:rPr lang="en" u="sng">
                <a:solidFill>
                  <a:schemeClr val="hlink"/>
                </a:solidFill>
                <a:hlinkClick r:id="rId2"/>
              </a:rPr>
              <a:t>Station guides - Scaffolded</a:t>
            </a:r>
            <a:r>
              <a:rPr lang="en">
                <a:solidFill>
                  <a:schemeClr val="dk1"/>
                </a:solidFill>
              </a:rPr>
              <a:t> as references and notes for how each factor should be recorded on their individual </a:t>
            </a:r>
            <a:r>
              <a:rPr lang="en" u="sng">
                <a:solidFill>
                  <a:schemeClr val="hlink"/>
                </a:solidFill>
                <a:hlinkClick r:id="rId3"/>
              </a:rPr>
              <a:t>worksheets</a:t>
            </a:r>
            <a:r>
              <a:rPr lang="en">
                <a:solidFill>
                  <a:schemeClr val="dk1"/>
                </a:solidFill>
              </a:rPr>
              <a:t>.</a:t>
            </a:r>
            <a:br>
              <a:rPr lang="en">
                <a:solidFill>
                  <a:schemeClr val="dk1"/>
                </a:solidFill>
              </a:rPr>
            </a:br>
            <a:r>
              <a:rPr lang="en">
                <a:solidFill>
                  <a:schemeClr val="dk1"/>
                </a:solidFill>
              </a:rPr>
              <a:t>	● Determine the rating system (numeric or symbolic, or allow students to choose what works for them). For each factor, lead the discussion towards having students determine: </a:t>
            </a:r>
            <a:br>
              <a:rPr lang="en">
                <a:solidFill>
                  <a:schemeClr val="dk1"/>
                </a:solidFill>
              </a:rPr>
            </a:br>
            <a:r>
              <a:rPr lang="en">
                <a:solidFill>
                  <a:schemeClr val="dk1"/>
                </a:solidFill>
              </a:rPr>
              <a:t>	1) How credible is the source overall based on these factors? and 2) Does this impact whether or not you would use this source as a reference? Why or why not?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1dd35fac96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1dd35fac96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This is a good place to introduce the </a:t>
            </a:r>
            <a:r>
              <a:rPr b="1" lang="en" u="sng">
                <a:solidFill>
                  <a:schemeClr val="hlink"/>
                </a:solidFill>
                <a:hlinkClick r:id="rId2"/>
              </a:rPr>
              <a:t>Logical fallacies poster</a:t>
            </a:r>
            <a:r>
              <a:rPr lang="en">
                <a:solidFill>
                  <a:schemeClr val="dk1"/>
                </a:solidFill>
              </a:rPr>
              <a:t> to students. A quick introduction here will lay the groundwork to more extensive study later.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Make a strong connection between eliminating logical fallacies in arguments and creating a strong, effective argument.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1dd35fac96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11dd35fac96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This is a good place to use the </a:t>
            </a:r>
            <a:r>
              <a:rPr b="1" lang="en" u="sng">
                <a:solidFill>
                  <a:schemeClr val="hlink"/>
                </a:solidFill>
                <a:hlinkClick r:id="rId2"/>
              </a:rPr>
              <a:t>Logical fallacies poster</a:t>
            </a:r>
            <a:r>
              <a:rPr lang="en">
                <a:solidFill>
                  <a:schemeClr val="dk1"/>
                </a:solidFill>
              </a:rPr>
              <a:t> with students. A quick introduction here will lay the groundwork to more extensive study later. Ask students to identify the type of logical fallacy presented in the slide with reference to the poster.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rgbClr val="595959"/>
              </a:solidFill>
            </a:endParaRPr>
          </a:p>
          <a:p>
            <a:pPr indent="0" lvl="0" marL="0" rtl="0" algn="l">
              <a:spcBef>
                <a:spcPts val="120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1dd0ae646f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1dd0ae646f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Make a strong distinction between fact and opinion with students.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11dd0ae646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11dd0ae646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Make a strong distinction between fact and opinion with students. #4 will require discussion because something can be verifiable but not necessarily true.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Depending on student skill level, educators may choose to present this slide as a whole group activity with a lot of guidance, ask students to complete individually and return to whole group, or have students discuss in pairs before talking with the entire group. You may wish to print off this slide in order to facilitate this process for students who are working from their seats or copy this slide for those working from a remote setting.</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If students need more practice, you might consider having them locate (or you do it for them) headlines or memes so they can identify whether they are fact/opinion and what impact that might have on readers.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11dd35fac96_0_2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11dd35fac96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Make a strong distinction between fact and opinion with students. Emphasise that their credibility is determined in part by their ability to present factual information without logical fallacies.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11dc96cdf2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11dc96cdf2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Access the </a:t>
            </a:r>
            <a:r>
              <a:rPr lang="en" u="sng">
                <a:solidFill>
                  <a:schemeClr val="hlink"/>
                </a:solidFill>
                <a:hlinkClick r:id="rId2"/>
              </a:rPr>
              <a:t>Research planning worksheet</a:t>
            </a:r>
            <a:r>
              <a:rPr lang="en">
                <a:solidFill>
                  <a:schemeClr val="dk1"/>
                </a:solidFill>
              </a:rPr>
              <a:t>. Be sure that you have defined clear expectations regarding which citation style students are expected to use in your classroom: MLA, APA, Chicago, etc.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This slide is an overview to help you review the basics of argumentation and the writing process with students.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Argumentation academic vocabulary linked </a:t>
            </a:r>
            <a:r>
              <a:rPr lang="en" u="sng">
                <a:solidFill>
                  <a:schemeClr val="hlink"/>
                </a:solidFill>
                <a:hlinkClick r:id="rId2"/>
              </a:rPr>
              <a:t>here</a:t>
            </a:r>
            <a:r>
              <a:rPr lang="en">
                <a:solidFill>
                  <a:schemeClr val="dk1"/>
                </a:solidFill>
              </a:rPr>
              <a:t>. You may wish to give students a copy for easy reference or post in an online class/website. You may wish to have students complete a preliminary vocabulary activity such as a Frayer model to make certain that students have a common understanding of the terms. Ideally they could then be posted in the room for easy reference.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Discuss each step of the process in terms of your current project and how students can work through each step of the process in your class. Consider revisiting the </a:t>
            </a:r>
            <a:r>
              <a:rPr b="1" lang="en" u="sng">
                <a:solidFill>
                  <a:schemeClr val="hlink"/>
                </a:solidFill>
                <a:hlinkClick r:id="rId3"/>
              </a:rPr>
              <a:t>Argumentation writing process checklist</a:t>
            </a:r>
            <a:r>
              <a:rPr lang="en">
                <a:solidFill>
                  <a:schemeClr val="dk1"/>
                </a:solidFill>
              </a:rPr>
              <a:t> with students at the beginning of each lesson.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11dc96cdf2e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11dc96cdf2e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e06c72d4d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e06c72d4d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formative assessment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within your school’s LMS.</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06c72d4d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06c72d4d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Review learning objectives -- if appropriate, add the </a:t>
            </a:r>
            <a:r>
              <a:rPr lang="en" u="sng">
                <a:solidFill>
                  <a:schemeClr val="hlink"/>
                </a:solidFill>
                <a:hlinkClick r:id="rId2"/>
              </a:rPr>
              <a:t>content</a:t>
            </a:r>
            <a:r>
              <a:rPr lang="en" u="sng">
                <a:solidFill>
                  <a:schemeClr val="hlink"/>
                </a:solidFill>
                <a:hlinkClick r:id="rId3"/>
              </a:rPr>
              <a:t> standards</a:t>
            </a:r>
            <a:r>
              <a:rPr lang="en">
                <a:solidFill>
                  <a:schemeClr val="dk1"/>
                </a:solidFill>
              </a:rPr>
              <a:t> that match the objectives.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e06c72d4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e06c72d4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lesson starter to assess what students know about this at the beginning of the lesson </a:t>
            </a:r>
            <a:r>
              <a:rPr i="1" lang="en">
                <a:solidFill>
                  <a:schemeClr val="dk1"/>
                </a:solidFill>
              </a:rPr>
              <a:t>OR </a:t>
            </a:r>
            <a:r>
              <a:rPr lang="en">
                <a:solidFill>
                  <a:schemeClr val="dk1"/>
                </a:solidFill>
              </a:rPr>
              <a:t>as a formative assessment later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on it.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If students are not familiar with these terms, consider referring to the </a:t>
            </a:r>
            <a:r>
              <a:rPr lang="en" u="sng">
                <a:solidFill>
                  <a:schemeClr val="hlink"/>
                </a:solidFill>
                <a:hlinkClick r:id="rId2"/>
              </a:rPr>
              <a:t>Source Credibility guide</a:t>
            </a:r>
            <a:r>
              <a:rPr lang="en">
                <a:solidFill>
                  <a:schemeClr val="dk1"/>
                </a:solidFill>
              </a:rPr>
              <a:t> or the </a:t>
            </a:r>
            <a:r>
              <a:rPr lang="en" u="sng">
                <a:solidFill>
                  <a:schemeClr val="hlink"/>
                </a:solidFill>
                <a:hlinkClick r:id="rId3"/>
              </a:rPr>
              <a:t>Source Credibility final lesson worksheet - Scaffolded</a:t>
            </a:r>
            <a:r>
              <a:rPr lang="en">
                <a:solidFill>
                  <a:schemeClr val="dk1"/>
                </a:solidFill>
              </a:rPr>
              <a:t> for a more comprehensive review. If more background is needed, refer to the </a:t>
            </a:r>
            <a:r>
              <a:rPr lang="en" u="sng">
                <a:solidFill>
                  <a:schemeClr val="hlink"/>
                </a:solidFill>
                <a:hlinkClick r:id="rId4"/>
              </a:rPr>
              <a:t>Source Credibility instructional resource pack</a:t>
            </a:r>
            <a:r>
              <a:rPr lang="en">
                <a:solidFill>
                  <a:schemeClr val="dk1"/>
                </a:solidFill>
              </a:rPr>
              <a:t> in its entirety.</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1dd35fac9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1dd35fac9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Be prepared to make the speech accessible for students (digitally or paper) so that they don’t have to try to read it from a screen in front of the room. It may help to chunk the text for some groups, or to supply it on slides if that is easier for your students.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Provide the </a:t>
            </a:r>
            <a:r>
              <a:rPr lang="en" u="sng">
                <a:solidFill>
                  <a:schemeClr val="hlink"/>
                </a:solidFill>
                <a:hlinkClick r:id="rId2"/>
              </a:rPr>
              <a:t>Source credibility worksheet</a:t>
            </a:r>
            <a:r>
              <a:rPr lang="en">
                <a:solidFill>
                  <a:schemeClr val="dk1"/>
                </a:solidFill>
              </a:rPr>
              <a:t> to students either digitally or on paper so that they can record answers as you work through the presentation.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The following slides will contain potential responses for this practice text as well as the accompanying “teacher talk” or important points to note here in the speaker notes section.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Those slides may be duplicated in order to practice with another text that may suit your class’s reading skills or unit of study better than the text provided.</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Source information: </a:t>
            </a:r>
            <a:r>
              <a:rPr lang="en" u="sng">
                <a:solidFill>
                  <a:schemeClr val="hlink"/>
                </a:solidFill>
                <a:hlinkClick r:id="rId3"/>
              </a:rPr>
              <a:t>https://obamawhitehouse.archives.gov/the-press-office/2015/10/31/weekly-address-its-time-reform-our-criminal-justice-system</a:t>
            </a:r>
            <a:r>
              <a:rPr lang="en">
                <a:solidFill>
                  <a:schemeClr val="dk1"/>
                </a:solidFill>
              </a:rPr>
              <a:t>, accessed on Nov 9, 2021</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1dd0ae646f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1dd0ae646f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Pass out and review the hand-outs with students. Explain that students should refer to the </a:t>
            </a:r>
            <a:r>
              <a:rPr lang="en" u="sng">
                <a:solidFill>
                  <a:schemeClr val="hlink"/>
                </a:solidFill>
                <a:hlinkClick r:id="rId2"/>
              </a:rPr>
              <a:t>Station guides - Scaffolded</a:t>
            </a:r>
            <a:r>
              <a:rPr lang="en">
                <a:solidFill>
                  <a:schemeClr val="dk1"/>
                </a:solidFill>
              </a:rPr>
              <a:t> as references and notes for how each factor should be recorded on their individual </a:t>
            </a:r>
            <a:r>
              <a:rPr lang="en" u="sng">
                <a:solidFill>
                  <a:schemeClr val="hlink"/>
                </a:solidFill>
                <a:hlinkClick r:id="rId3"/>
              </a:rPr>
              <a:t>worksheets</a:t>
            </a:r>
            <a:r>
              <a:rPr lang="en">
                <a:solidFill>
                  <a:schemeClr val="dk1"/>
                </a:solidFill>
              </a:rPr>
              <a:t>.</a:t>
            </a:r>
            <a:br>
              <a:rPr lang="en">
                <a:solidFill>
                  <a:schemeClr val="dk1"/>
                </a:solidFill>
              </a:rPr>
            </a:br>
            <a:r>
              <a:rPr lang="en">
                <a:solidFill>
                  <a:schemeClr val="dk1"/>
                </a:solidFill>
              </a:rPr>
              <a:t>	● Determine the rating system (numeric or symbolic, or allow students to choose what works for them). For each factor, lead the discussion towards having students determine: </a:t>
            </a:r>
            <a:br>
              <a:rPr lang="en">
                <a:solidFill>
                  <a:schemeClr val="dk1"/>
                </a:solidFill>
              </a:rPr>
            </a:br>
            <a:r>
              <a:rPr lang="en">
                <a:solidFill>
                  <a:schemeClr val="dk1"/>
                </a:solidFill>
              </a:rPr>
              <a:t>	1) How credible is the origin of this source? and 2) Does this impact whether or not you would use this source as a reference? Why or why not?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1dd35fac96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1dd35fac96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Pass out and review the hand-outs with students. Explain that students should refer to the </a:t>
            </a:r>
            <a:r>
              <a:rPr lang="en" u="sng">
                <a:solidFill>
                  <a:schemeClr val="hlink"/>
                </a:solidFill>
                <a:hlinkClick r:id="rId2"/>
              </a:rPr>
              <a:t>Station guides - Scaffolded</a:t>
            </a:r>
            <a:r>
              <a:rPr lang="en">
                <a:solidFill>
                  <a:schemeClr val="dk1"/>
                </a:solidFill>
              </a:rPr>
              <a:t> as references and notes for how each factor should be recorded on their individual </a:t>
            </a:r>
            <a:r>
              <a:rPr lang="en" u="sng">
                <a:solidFill>
                  <a:schemeClr val="hlink"/>
                </a:solidFill>
                <a:hlinkClick r:id="rId3"/>
              </a:rPr>
              <a:t>worksheets</a:t>
            </a:r>
            <a:r>
              <a:rPr lang="en">
                <a:solidFill>
                  <a:schemeClr val="dk1"/>
                </a:solidFill>
              </a:rPr>
              <a:t>.</a:t>
            </a:r>
            <a:br>
              <a:rPr lang="en">
                <a:solidFill>
                  <a:schemeClr val="dk1"/>
                </a:solidFill>
              </a:rPr>
            </a:br>
            <a:r>
              <a:rPr lang="en">
                <a:solidFill>
                  <a:schemeClr val="dk1"/>
                </a:solidFill>
              </a:rPr>
              <a:t>	● Determine the rating system (numeric or symbolic, or allow students to choose what works for them). For each factor, lead the discussion towards having students determine: </a:t>
            </a:r>
            <a:br>
              <a:rPr lang="en">
                <a:solidFill>
                  <a:schemeClr val="dk1"/>
                </a:solidFill>
              </a:rPr>
            </a:br>
            <a:r>
              <a:rPr lang="en">
                <a:solidFill>
                  <a:schemeClr val="dk1"/>
                </a:solidFill>
              </a:rPr>
              <a:t>	1) How credible is the author of this source? and 2) Does this impact whether or not you would use this source as a reference? Why or why not?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1dd35fac96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1dd35fac96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Pass out and review the hand-outs with students. Explain that students should refer to the </a:t>
            </a:r>
            <a:r>
              <a:rPr lang="en" u="sng">
                <a:solidFill>
                  <a:schemeClr val="hlink"/>
                </a:solidFill>
                <a:hlinkClick r:id="rId2"/>
              </a:rPr>
              <a:t>Station guides - Scaffolded</a:t>
            </a:r>
            <a:r>
              <a:rPr lang="en">
                <a:solidFill>
                  <a:schemeClr val="dk1"/>
                </a:solidFill>
              </a:rPr>
              <a:t> as references and notes for how each factor should be recorded on their individual </a:t>
            </a:r>
            <a:r>
              <a:rPr lang="en" u="sng">
                <a:solidFill>
                  <a:schemeClr val="hlink"/>
                </a:solidFill>
                <a:hlinkClick r:id="rId3"/>
              </a:rPr>
              <a:t>worksheets</a:t>
            </a:r>
            <a:r>
              <a:rPr lang="en">
                <a:solidFill>
                  <a:schemeClr val="dk1"/>
                </a:solidFill>
              </a:rPr>
              <a:t>.</a:t>
            </a:r>
            <a:br>
              <a:rPr lang="en">
                <a:solidFill>
                  <a:schemeClr val="dk1"/>
                </a:solidFill>
              </a:rPr>
            </a:br>
            <a:r>
              <a:rPr lang="en">
                <a:solidFill>
                  <a:schemeClr val="dk1"/>
                </a:solidFill>
              </a:rPr>
              <a:t>	● Determine the rating system (numeric or symbolic, or allow students to choose what works for them). For each factor, lead the discussion towards having students determine: </a:t>
            </a:r>
            <a:br>
              <a:rPr lang="en">
                <a:solidFill>
                  <a:schemeClr val="dk1"/>
                </a:solidFill>
              </a:rPr>
            </a:br>
            <a:r>
              <a:rPr lang="en">
                <a:solidFill>
                  <a:schemeClr val="dk1"/>
                </a:solidFill>
              </a:rPr>
              <a:t>	1) How credible is the purpose of this source? and 2) Does this impact whether or not you would use this source as a reference? Why or why not?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jpg"/><Relationship Id="rId4"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hyperlink" Target="https://obamawhitehouse.archives.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hyperlink" Target="https://obamawhitehouse.archives.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hyperlink" Target="https://obamawhitehouse.archives.go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hyperlink" Target="https://obamawhitehouse.archives.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 Id="rId4" Type="http://schemas.openxmlformats.org/officeDocument/2006/relationships/image" Target="../media/image12.png"/><Relationship Id="rId5"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hyperlink" Target="https://obamawhitehouse.archives.gov/the-press-office/2015/10/31/weekly-address-its-time-reform-our-criminal-justice-syste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hyperlink" Target="https://obamawhitehouse.archives.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hyperlink" Target="https://obamawhitehouse.archives.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hyperlink" Target="https://obamawhitehouse.archives.go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291750"/>
            <a:ext cx="9143997" cy="2851801"/>
          </a:xfrm>
          <a:prstGeom prst="rect">
            <a:avLst/>
          </a:prstGeom>
          <a:noFill/>
          <a:ln>
            <a:noFill/>
          </a:ln>
        </p:spPr>
      </p:pic>
      <p:sp>
        <p:nvSpPr>
          <p:cNvPr id="55" name="Google Shape;55;p13"/>
          <p:cNvSpPr txBox="1"/>
          <p:nvPr/>
        </p:nvSpPr>
        <p:spPr>
          <a:xfrm>
            <a:off x="656333" y="5432680"/>
            <a:ext cx="2807700" cy="325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56" name="Google Shape;56;p13"/>
          <p:cNvPicPr preferRelativeResize="0"/>
          <p:nvPr/>
        </p:nvPicPr>
        <p:blipFill>
          <a:blip r:embed="rId4">
            <a:alphaModFix/>
          </a:blip>
          <a:stretch>
            <a:fillRect/>
          </a:stretch>
        </p:blipFill>
        <p:spPr>
          <a:xfrm>
            <a:off x="7550991" y="296587"/>
            <a:ext cx="1216799" cy="364515"/>
          </a:xfrm>
          <a:prstGeom prst="rect">
            <a:avLst/>
          </a:prstGeom>
          <a:noFill/>
          <a:ln>
            <a:noFill/>
          </a:ln>
        </p:spPr>
      </p:pic>
      <p:sp>
        <p:nvSpPr>
          <p:cNvPr id="57" name="Google Shape;57;p13"/>
          <p:cNvSpPr txBox="1"/>
          <p:nvPr/>
        </p:nvSpPr>
        <p:spPr>
          <a:xfrm>
            <a:off x="752400" y="1406575"/>
            <a:ext cx="6359700" cy="4653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 sz="1600">
                <a:solidFill>
                  <a:srgbClr val="003C46"/>
                </a:solidFill>
                <a:latin typeface="Open Sans"/>
                <a:ea typeface="Open Sans"/>
                <a:cs typeface="Open Sans"/>
                <a:sym typeface="Open Sans"/>
              </a:rPr>
              <a:t>Lesson 3: Locating and evaluating resources</a:t>
            </a:r>
            <a:endParaRPr sz="1600">
              <a:solidFill>
                <a:srgbClr val="003C46"/>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600">
              <a:solidFill>
                <a:srgbClr val="003C46"/>
              </a:solidFill>
              <a:latin typeface="Open Sans"/>
              <a:ea typeface="Open Sans"/>
              <a:cs typeface="Open Sans"/>
              <a:sym typeface="Open Sans"/>
            </a:endParaRPr>
          </a:p>
        </p:txBody>
      </p:sp>
      <p:pic>
        <p:nvPicPr>
          <p:cNvPr id="58" name="Google Shape;58;p13"/>
          <p:cNvPicPr preferRelativeResize="0"/>
          <p:nvPr/>
        </p:nvPicPr>
        <p:blipFill rotWithShape="1">
          <a:blip r:embed="rId5">
            <a:alphaModFix/>
          </a:blip>
          <a:srcRect b="13413" l="13413" r="13406" t="13406"/>
          <a:stretch/>
        </p:blipFill>
        <p:spPr>
          <a:xfrm>
            <a:off x="7499650" y="187241"/>
            <a:ext cx="1319491" cy="583199"/>
          </a:xfrm>
          <a:prstGeom prst="rect">
            <a:avLst/>
          </a:prstGeom>
          <a:noFill/>
          <a:ln>
            <a:noFill/>
          </a:ln>
        </p:spPr>
      </p:pic>
      <p:sp>
        <p:nvSpPr>
          <p:cNvPr id="59" name="Google Shape;59;p13"/>
          <p:cNvSpPr txBox="1"/>
          <p:nvPr/>
        </p:nvSpPr>
        <p:spPr>
          <a:xfrm>
            <a:off x="752400" y="661100"/>
            <a:ext cx="76110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700">
                <a:solidFill>
                  <a:srgbClr val="003C46"/>
                </a:solidFill>
                <a:latin typeface="Lexend Deca"/>
                <a:ea typeface="Lexend Deca"/>
                <a:cs typeface="Lexend Deca"/>
                <a:sym typeface="Lexend Deca"/>
              </a:rPr>
              <a:t>Argumentation with integrity</a:t>
            </a:r>
            <a:endParaRPr sz="3700">
              <a:solidFill>
                <a:srgbClr val="003C46"/>
              </a:solidFill>
              <a:latin typeface="Lexend Deca"/>
              <a:ea typeface="Lexend Deca"/>
              <a:cs typeface="Lexend Deca"/>
              <a:sym typeface="Lexend Deca"/>
            </a:endParaRPr>
          </a:p>
        </p:txBody>
      </p:sp>
      <p:sp>
        <p:nvSpPr>
          <p:cNvPr id="60" name="Google Shape;60;p1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61" name="Google Shape;61;p13"/>
          <p:cNvPicPr preferRelativeResize="0"/>
          <p:nvPr/>
        </p:nvPicPr>
        <p:blipFill>
          <a:blip r:embed="rId6">
            <a:alphaModFix/>
          </a:blip>
          <a:stretch>
            <a:fillRect/>
          </a:stretch>
        </p:blipFill>
        <p:spPr>
          <a:xfrm>
            <a:off x="493049" y="1857124"/>
            <a:ext cx="3347231" cy="2376663"/>
          </a:xfrm>
          <a:prstGeom prst="rect">
            <a:avLst/>
          </a:prstGeom>
          <a:noFill/>
          <a:ln>
            <a:noFill/>
          </a:ln>
        </p:spPr>
      </p:pic>
      <p:pic>
        <p:nvPicPr>
          <p:cNvPr id="62" name="Google Shape;62;p13"/>
          <p:cNvPicPr preferRelativeResize="0"/>
          <p:nvPr/>
        </p:nvPicPr>
        <p:blipFill>
          <a:blip r:embed="rId7">
            <a:alphaModFix/>
          </a:blip>
          <a:stretch>
            <a:fillRect/>
          </a:stretch>
        </p:blipFill>
        <p:spPr>
          <a:xfrm>
            <a:off x="2583500" y="2375624"/>
            <a:ext cx="4156245" cy="2326225"/>
          </a:xfrm>
          <a:prstGeom prst="rect">
            <a:avLst/>
          </a:prstGeom>
          <a:noFill/>
          <a:ln>
            <a:noFill/>
          </a:ln>
        </p:spPr>
      </p:pic>
      <p:pic>
        <p:nvPicPr>
          <p:cNvPr id="63" name="Google Shape;63;p13"/>
          <p:cNvPicPr preferRelativeResize="0"/>
          <p:nvPr/>
        </p:nvPicPr>
        <p:blipFill>
          <a:blip r:embed="rId8">
            <a:alphaModFix/>
          </a:blip>
          <a:stretch>
            <a:fillRect/>
          </a:stretch>
        </p:blipFill>
        <p:spPr>
          <a:xfrm>
            <a:off x="5886924" y="3158375"/>
            <a:ext cx="3489801" cy="19851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id="156" name="Google Shape;156;p2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57" name="Google Shape;157;p22"/>
          <p:cNvSpPr txBox="1"/>
          <p:nvPr/>
        </p:nvSpPr>
        <p:spPr>
          <a:xfrm>
            <a:off x="792150" y="640400"/>
            <a:ext cx="75597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003C46"/>
                </a:solidFill>
                <a:latin typeface="Lexend Deca"/>
                <a:ea typeface="Lexend Deca"/>
                <a:cs typeface="Lexend Deca"/>
                <a:sym typeface="Lexend Deca"/>
              </a:rPr>
              <a:t>Practice source: Weekly Address: It’s Time To Reform our Criminal Justice System</a:t>
            </a:r>
            <a:endParaRPr sz="24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58" name="Google Shape;158;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graphicFrame>
        <p:nvGraphicFramePr>
          <p:cNvPr id="159" name="Google Shape;159;p22"/>
          <p:cNvGraphicFramePr/>
          <p:nvPr/>
        </p:nvGraphicFramePr>
        <p:xfrm>
          <a:off x="849811" y="1594885"/>
          <a:ext cx="3000000" cy="3000000"/>
        </p:xfrm>
        <a:graphic>
          <a:graphicData uri="http://schemas.openxmlformats.org/drawingml/2006/table">
            <a:tbl>
              <a:tblPr>
                <a:noFill/>
                <a:tableStyleId>{C41DBB48-5972-4076-AF62-36888F8305B9}</a:tableStyleId>
              </a:tblPr>
              <a:tblGrid>
                <a:gridCol w="1320175"/>
                <a:gridCol w="5417225"/>
                <a:gridCol w="959025"/>
              </a:tblGrid>
              <a:tr h="354450">
                <a:tc>
                  <a:txBody>
                    <a:bodyPr/>
                    <a:lstStyle/>
                    <a:p>
                      <a:pPr indent="0" lvl="0" marL="0" rtl="0" algn="ctr">
                        <a:lnSpc>
                          <a:spcPct val="250000"/>
                        </a:lnSpc>
                        <a:spcBef>
                          <a:spcPts val="0"/>
                        </a:spcBef>
                        <a:spcAft>
                          <a:spcPts val="0"/>
                        </a:spcAft>
                        <a:buNone/>
                      </a:pPr>
                      <a:r>
                        <a:rPr b="1" lang="en" sz="1000">
                          <a:solidFill>
                            <a:srgbClr val="434343"/>
                          </a:solidFill>
                          <a:latin typeface="Open Sans"/>
                          <a:ea typeface="Open Sans"/>
                          <a:cs typeface="Open Sans"/>
                          <a:sym typeface="Open Sans"/>
                        </a:rPr>
                        <a:t>Credibility factor</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Observations/reflections/notes on source</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Rating:</a:t>
                      </a:r>
                      <a:endParaRPr b="1" sz="1000">
                        <a:latin typeface="Open Sans"/>
                        <a:ea typeface="Open Sans"/>
                        <a:cs typeface="Open Sans"/>
                        <a:sym typeface="Open Sans"/>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Origin</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Author</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Purpose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0500">
                <a:tc>
                  <a:txBody>
                    <a:bodyPr/>
                    <a:lstStyle/>
                    <a:p>
                      <a:pPr indent="0" lvl="0" marL="0" rtl="0" algn="ctr">
                        <a:lnSpc>
                          <a:spcPct val="200000"/>
                        </a:lnSpc>
                        <a:spcBef>
                          <a:spcPts val="0"/>
                        </a:spcBef>
                        <a:spcAft>
                          <a:spcPts val="0"/>
                        </a:spcAft>
                        <a:buNone/>
                      </a:pPr>
                      <a:r>
                        <a:rPr b="1" lang="en" sz="900">
                          <a:solidFill>
                            <a:srgbClr val="0096FF"/>
                          </a:solidFill>
                          <a:latin typeface="Open Sans"/>
                          <a:ea typeface="Open Sans"/>
                          <a:cs typeface="Open Sans"/>
                          <a:sym typeface="Open Sans"/>
                        </a:rPr>
                        <a:t>Perspective</a:t>
                      </a:r>
                      <a:endParaRPr b="1" sz="900">
                        <a:solidFill>
                          <a:srgbClr val="0096FF"/>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Academic</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Relevance</a:t>
                      </a:r>
                      <a:endParaRPr sz="900">
                        <a:solidFill>
                          <a:srgbClr val="434343"/>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60" name="Google Shape;160;p22"/>
          <p:cNvSpPr txBox="1"/>
          <p:nvPr/>
        </p:nvSpPr>
        <p:spPr>
          <a:xfrm>
            <a:off x="849800" y="4382725"/>
            <a:ext cx="25452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Would you use this source as a reference?</a:t>
            </a:r>
            <a:endParaRPr sz="900">
              <a:latin typeface="Open Sans"/>
              <a:ea typeface="Open Sans"/>
              <a:cs typeface="Open Sans"/>
              <a:sym typeface="Open Sans"/>
            </a:endParaRPr>
          </a:p>
        </p:txBody>
      </p:sp>
      <p:cxnSp>
        <p:nvCxnSpPr>
          <p:cNvPr id="161" name="Google Shape;161;p22"/>
          <p:cNvCxnSpPr/>
          <p:nvPr/>
        </p:nvCxnSpPr>
        <p:spPr>
          <a:xfrm>
            <a:off x="3470700" y="4337325"/>
            <a:ext cx="0" cy="425700"/>
          </a:xfrm>
          <a:prstGeom prst="straightConnector1">
            <a:avLst/>
          </a:prstGeom>
          <a:noFill/>
          <a:ln cap="flat" cmpd="sng" w="9525">
            <a:solidFill>
              <a:srgbClr val="9E9E9E"/>
            </a:solidFill>
            <a:prstDash val="solid"/>
            <a:round/>
            <a:headEnd len="med" w="med" type="none"/>
            <a:tailEnd len="med" w="med" type="none"/>
          </a:ln>
        </p:spPr>
      </p:cxnSp>
      <p:cxnSp>
        <p:nvCxnSpPr>
          <p:cNvPr id="162" name="Google Shape;162;p22"/>
          <p:cNvCxnSpPr/>
          <p:nvPr/>
        </p:nvCxnSpPr>
        <p:spPr>
          <a:xfrm>
            <a:off x="5308175" y="4337325"/>
            <a:ext cx="0" cy="425700"/>
          </a:xfrm>
          <a:prstGeom prst="straightConnector1">
            <a:avLst/>
          </a:prstGeom>
          <a:noFill/>
          <a:ln cap="flat" cmpd="sng" w="9525">
            <a:solidFill>
              <a:srgbClr val="9E9E9E"/>
            </a:solidFill>
            <a:prstDash val="solid"/>
            <a:round/>
            <a:headEnd len="med" w="med" type="none"/>
            <a:tailEnd len="med" w="med" type="none"/>
          </a:ln>
        </p:spPr>
      </p:cxnSp>
      <p:sp>
        <p:nvSpPr>
          <p:cNvPr id="163" name="Google Shape;163;p22"/>
          <p:cNvSpPr txBox="1"/>
          <p:nvPr/>
        </p:nvSpPr>
        <p:spPr>
          <a:xfrm>
            <a:off x="5428275" y="4388625"/>
            <a:ext cx="1079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Why or why not?</a:t>
            </a:r>
            <a:endParaRPr sz="900">
              <a:latin typeface="Open Sans"/>
              <a:ea typeface="Open Sans"/>
              <a:cs typeface="Open Sans"/>
              <a:sym typeface="Open Sans"/>
            </a:endParaRPr>
          </a:p>
        </p:txBody>
      </p:sp>
      <p:sp>
        <p:nvSpPr>
          <p:cNvPr id="164" name="Google Shape;164;p22"/>
          <p:cNvSpPr txBox="1"/>
          <p:nvPr/>
        </p:nvSpPr>
        <p:spPr>
          <a:xfrm>
            <a:off x="2282700" y="191040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The domain is .gov -- </a:t>
            </a:r>
            <a:r>
              <a:rPr lang="en" sz="900" u="sng">
                <a:solidFill>
                  <a:srgbClr val="003C46"/>
                </a:solidFill>
                <a:latin typeface="Open Sans"/>
                <a:ea typeface="Open Sans"/>
                <a:cs typeface="Open Sans"/>
                <a:sym typeface="Open Sans"/>
                <a:hlinkClick r:id="rId4">
                  <a:extLst>
                    <a:ext uri="{A12FA001-AC4F-418D-AE19-62706E023703}">
                      <ahyp:hlinkClr val="tx"/>
                    </a:ext>
                  </a:extLst>
                </a:hlinkClick>
              </a:rPr>
              <a:t>https://obamawhitehouse.archives.gov/</a:t>
            </a:r>
            <a:r>
              <a:rPr lang="en" sz="900">
                <a:solidFill>
                  <a:schemeClr val="dk2"/>
                </a:solidFill>
                <a:latin typeface="Open Sans"/>
                <a:ea typeface="Open Sans"/>
                <a:cs typeface="Open Sans"/>
                <a:sym typeface="Open Sans"/>
              </a:rPr>
              <a:t> - it is a public speech that can be easily confirmed.</a:t>
            </a:r>
            <a:endParaRPr sz="900">
              <a:solidFill>
                <a:schemeClr val="dk2"/>
              </a:solidFill>
              <a:latin typeface="Open Sans"/>
              <a:ea typeface="Open Sans"/>
              <a:cs typeface="Open Sans"/>
              <a:sym typeface="Open Sans"/>
            </a:endParaRPr>
          </a:p>
        </p:txBody>
      </p:sp>
      <p:sp>
        <p:nvSpPr>
          <p:cNvPr id="165" name="Google Shape;165;p22"/>
          <p:cNvSpPr txBox="1"/>
          <p:nvPr/>
        </p:nvSpPr>
        <p:spPr>
          <a:xfrm>
            <a:off x="2282700" y="2330650"/>
            <a:ext cx="5029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50">
                <a:solidFill>
                  <a:schemeClr val="dk2"/>
                </a:solidFill>
                <a:latin typeface="Open Sans"/>
                <a:ea typeface="Open Sans"/>
                <a:cs typeface="Open Sans"/>
                <a:sym typeface="Open Sans"/>
              </a:rPr>
              <a:t>Former president of the U.S.; a graduate of Columbia Univ. &amp; Harvard Law School. As a former lawyer and president, it seems as if he might be considered an expert in criminal justice.</a:t>
            </a:r>
            <a:endParaRPr sz="850">
              <a:solidFill>
                <a:schemeClr val="dk2"/>
              </a:solidFill>
              <a:latin typeface="Open Sans"/>
              <a:ea typeface="Open Sans"/>
              <a:cs typeface="Open Sans"/>
              <a:sym typeface="Open Sans"/>
            </a:endParaRPr>
          </a:p>
        </p:txBody>
      </p:sp>
      <p:sp>
        <p:nvSpPr>
          <p:cNvPr id="166" name="Google Shape;166;p22"/>
          <p:cNvSpPr txBox="1"/>
          <p:nvPr/>
        </p:nvSpPr>
        <p:spPr>
          <a:xfrm>
            <a:off x="2308175" y="3032700"/>
            <a:ext cx="5191500" cy="5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750">
                <a:solidFill>
                  <a:schemeClr val="dk2"/>
                </a:solidFill>
                <a:latin typeface="Open Sans"/>
                <a:ea typeface="Open Sans"/>
                <a:cs typeface="Open Sans"/>
                <a:sym typeface="Open Sans"/>
              </a:rPr>
              <a:t>The tone is mostly informational &amp; factual. There are some appeals to people’s emotions &amp; sense of patriotism &amp; wanting to work together to improve the justice system. Specific examples are given about how to make this reform happen &amp; how he gathered information.</a:t>
            </a:r>
            <a:endParaRPr sz="750">
              <a:solidFill>
                <a:schemeClr val="dk2"/>
              </a:solidFill>
              <a:latin typeface="Open Sans"/>
              <a:ea typeface="Open Sans"/>
              <a:cs typeface="Open Sans"/>
              <a:sym typeface="Open Sans"/>
            </a:endParaRPr>
          </a:p>
        </p:txBody>
      </p:sp>
      <p:sp>
        <p:nvSpPr>
          <p:cNvPr id="167" name="Google Shape;167;p22"/>
          <p:cNvSpPr txBox="1"/>
          <p:nvPr/>
        </p:nvSpPr>
        <p:spPr>
          <a:xfrm>
            <a:off x="2308175" y="2711975"/>
            <a:ext cx="50850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A weekly address speaking to the need for meaningful criminal justice reform</a:t>
            </a:r>
            <a:endParaRPr sz="900">
              <a:solidFill>
                <a:schemeClr val="dk2"/>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pic>
        <p:nvPicPr>
          <p:cNvPr id="172" name="Google Shape;172;p2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73" name="Google Shape;173;p23"/>
          <p:cNvSpPr txBox="1"/>
          <p:nvPr/>
        </p:nvSpPr>
        <p:spPr>
          <a:xfrm>
            <a:off x="792150" y="640400"/>
            <a:ext cx="75597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003C46"/>
                </a:solidFill>
                <a:latin typeface="Lexend Deca"/>
                <a:ea typeface="Lexend Deca"/>
                <a:cs typeface="Lexend Deca"/>
                <a:sym typeface="Lexend Deca"/>
              </a:rPr>
              <a:t>Practice source: Weekly Address: It’s Time To Reform our Criminal Justice System</a:t>
            </a:r>
            <a:endParaRPr sz="24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74" name="Google Shape;174;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graphicFrame>
        <p:nvGraphicFramePr>
          <p:cNvPr id="175" name="Google Shape;175;p23"/>
          <p:cNvGraphicFramePr/>
          <p:nvPr/>
        </p:nvGraphicFramePr>
        <p:xfrm>
          <a:off x="849811" y="1594885"/>
          <a:ext cx="3000000" cy="3000000"/>
        </p:xfrm>
        <a:graphic>
          <a:graphicData uri="http://schemas.openxmlformats.org/drawingml/2006/table">
            <a:tbl>
              <a:tblPr>
                <a:noFill/>
                <a:tableStyleId>{C41DBB48-5972-4076-AF62-36888F8305B9}</a:tableStyleId>
              </a:tblPr>
              <a:tblGrid>
                <a:gridCol w="1320175"/>
                <a:gridCol w="5417225"/>
                <a:gridCol w="959025"/>
              </a:tblGrid>
              <a:tr h="354450">
                <a:tc>
                  <a:txBody>
                    <a:bodyPr/>
                    <a:lstStyle/>
                    <a:p>
                      <a:pPr indent="0" lvl="0" marL="0" rtl="0" algn="ctr">
                        <a:lnSpc>
                          <a:spcPct val="250000"/>
                        </a:lnSpc>
                        <a:spcBef>
                          <a:spcPts val="0"/>
                        </a:spcBef>
                        <a:spcAft>
                          <a:spcPts val="0"/>
                        </a:spcAft>
                        <a:buNone/>
                      </a:pPr>
                      <a:r>
                        <a:rPr b="1" lang="en" sz="1000">
                          <a:solidFill>
                            <a:srgbClr val="434343"/>
                          </a:solidFill>
                          <a:latin typeface="Open Sans"/>
                          <a:ea typeface="Open Sans"/>
                          <a:cs typeface="Open Sans"/>
                          <a:sym typeface="Open Sans"/>
                        </a:rPr>
                        <a:t>Credibility factor</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Observations/reflections/notes on source</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Rating:</a:t>
                      </a:r>
                      <a:endParaRPr b="1" sz="1000">
                        <a:latin typeface="Open Sans"/>
                        <a:ea typeface="Open Sans"/>
                        <a:cs typeface="Open Sans"/>
                        <a:sym typeface="Open Sans"/>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Origin</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Author</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Purpose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0500">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Perspective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b="1" lang="en" sz="900">
                          <a:solidFill>
                            <a:schemeClr val="accent1"/>
                          </a:solidFill>
                          <a:latin typeface="Open Sans"/>
                          <a:ea typeface="Open Sans"/>
                          <a:cs typeface="Open Sans"/>
                          <a:sym typeface="Open Sans"/>
                        </a:rPr>
                        <a:t>Academic</a:t>
                      </a:r>
                      <a:endParaRPr b="1" sz="900">
                        <a:solidFill>
                          <a:schemeClr val="accent1"/>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Relevance</a:t>
                      </a:r>
                      <a:endParaRPr sz="900">
                        <a:solidFill>
                          <a:srgbClr val="434343"/>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76" name="Google Shape;176;p23"/>
          <p:cNvSpPr txBox="1"/>
          <p:nvPr/>
        </p:nvSpPr>
        <p:spPr>
          <a:xfrm>
            <a:off x="849800" y="4382725"/>
            <a:ext cx="25452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Would you use this source as a reference?</a:t>
            </a:r>
            <a:endParaRPr sz="900">
              <a:latin typeface="Open Sans"/>
              <a:ea typeface="Open Sans"/>
              <a:cs typeface="Open Sans"/>
              <a:sym typeface="Open Sans"/>
            </a:endParaRPr>
          </a:p>
        </p:txBody>
      </p:sp>
      <p:cxnSp>
        <p:nvCxnSpPr>
          <p:cNvPr id="177" name="Google Shape;177;p23"/>
          <p:cNvCxnSpPr/>
          <p:nvPr/>
        </p:nvCxnSpPr>
        <p:spPr>
          <a:xfrm>
            <a:off x="3470700" y="4337325"/>
            <a:ext cx="0" cy="425700"/>
          </a:xfrm>
          <a:prstGeom prst="straightConnector1">
            <a:avLst/>
          </a:prstGeom>
          <a:noFill/>
          <a:ln cap="flat" cmpd="sng" w="9525">
            <a:solidFill>
              <a:srgbClr val="9E9E9E"/>
            </a:solidFill>
            <a:prstDash val="solid"/>
            <a:round/>
            <a:headEnd len="med" w="med" type="none"/>
            <a:tailEnd len="med" w="med" type="none"/>
          </a:ln>
        </p:spPr>
      </p:cxnSp>
      <p:cxnSp>
        <p:nvCxnSpPr>
          <p:cNvPr id="178" name="Google Shape;178;p23"/>
          <p:cNvCxnSpPr/>
          <p:nvPr/>
        </p:nvCxnSpPr>
        <p:spPr>
          <a:xfrm>
            <a:off x="5308175" y="4337325"/>
            <a:ext cx="0" cy="425700"/>
          </a:xfrm>
          <a:prstGeom prst="straightConnector1">
            <a:avLst/>
          </a:prstGeom>
          <a:noFill/>
          <a:ln cap="flat" cmpd="sng" w="9525">
            <a:solidFill>
              <a:srgbClr val="9E9E9E"/>
            </a:solidFill>
            <a:prstDash val="solid"/>
            <a:round/>
            <a:headEnd len="med" w="med" type="none"/>
            <a:tailEnd len="med" w="med" type="none"/>
          </a:ln>
        </p:spPr>
      </p:cxnSp>
      <p:sp>
        <p:nvSpPr>
          <p:cNvPr id="179" name="Google Shape;179;p23"/>
          <p:cNvSpPr txBox="1"/>
          <p:nvPr/>
        </p:nvSpPr>
        <p:spPr>
          <a:xfrm>
            <a:off x="5428275" y="4388625"/>
            <a:ext cx="1079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Why or why not?</a:t>
            </a:r>
            <a:endParaRPr sz="900">
              <a:latin typeface="Open Sans"/>
              <a:ea typeface="Open Sans"/>
              <a:cs typeface="Open Sans"/>
              <a:sym typeface="Open Sans"/>
            </a:endParaRPr>
          </a:p>
        </p:txBody>
      </p:sp>
      <p:sp>
        <p:nvSpPr>
          <p:cNvPr id="180" name="Google Shape;180;p23"/>
          <p:cNvSpPr txBox="1"/>
          <p:nvPr/>
        </p:nvSpPr>
        <p:spPr>
          <a:xfrm>
            <a:off x="2282700" y="191040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The domain is .gov -- </a:t>
            </a:r>
            <a:r>
              <a:rPr lang="en" sz="900" u="sng">
                <a:solidFill>
                  <a:srgbClr val="003C46"/>
                </a:solidFill>
                <a:latin typeface="Open Sans"/>
                <a:ea typeface="Open Sans"/>
                <a:cs typeface="Open Sans"/>
                <a:sym typeface="Open Sans"/>
                <a:hlinkClick r:id="rId4">
                  <a:extLst>
                    <a:ext uri="{A12FA001-AC4F-418D-AE19-62706E023703}">
                      <ahyp:hlinkClr val="tx"/>
                    </a:ext>
                  </a:extLst>
                </a:hlinkClick>
              </a:rPr>
              <a:t>https://obamawhitehouse.archives.gov/</a:t>
            </a:r>
            <a:r>
              <a:rPr lang="en" sz="900">
                <a:solidFill>
                  <a:schemeClr val="dk2"/>
                </a:solidFill>
                <a:latin typeface="Open Sans"/>
                <a:ea typeface="Open Sans"/>
                <a:cs typeface="Open Sans"/>
                <a:sym typeface="Open Sans"/>
              </a:rPr>
              <a:t> - it is a public speech that can be easily confirmed.</a:t>
            </a:r>
            <a:endParaRPr sz="900">
              <a:solidFill>
                <a:schemeClr val="dk2"/>
              </a:solidFill>
              <a:latin typeface="Open Sans"/>
              <a:ea typeface="Open Sans"/>
              <a:cs typeface="Open Sans"/>
              <a:sym typeface="Open Sans"/>
            </a:endParaRPr>
          </a:p>
        </p:txBody>
      </p:sp>
      <p:sp>
        <p:nvSpPr>
          <p:cNvPr id="181" name="Google Shape;181;p23"/>
          <p:cNvSpPr txBox="1"/>
          <p:nvPr/>
        </p:nvSpPr>
        <p:spPr>
          <a:xfrm>
            <a:off x="2282700" y="2330650"/>
            <a:ext cx="5029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50">
                <a:solidFill>
                  <a:schemeClr val="dk2"/>
                </a:solidFill>
                <a:latin typeface="Open Sans"/>
                <a:ea typeface="Open Sans"/>
                <a:cs typeface="Open Sans"/>
                <a:sym typeface="Open Sans"/>
              </a:rPr>
              <a:t>Former president of the U.S.; a graduate of Columbia Univ. &amp; Harvard Law School. As a former lawyer and president, it seems as if he might be considered an expert in criminal justice.</a:t>
            </a:r>
            <a:endParaRPr sz="850">
              <a:solidFill>
                <a:schemeClr val="dk2"/>
              </a:solidFill>
              <a:latin typeface="Open Sans"/>
              <a:ea typeface="Open Sans"/>
              <a:cs typeface="Open Sans"/>
              <a:sym typeface="Open Sans"/>
            </a:endParaRPr>
          </a:p>
        </p:txBody>
      </p:sp>
      <p:sp>
        <p:nvSpPr>
          <p:cNvPr id="182" name="Google Shape;182;p23"/>
          <p:cNvSpPr txBox="1"/>
          <p:nvPr/>
        </p:nvSpPr>
        <p:spPr>
          <a:xfrm>
            <a:off x="2308175" y="3032700"/>
            <a:ext cx="5191500" cy="5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750">
                <a:solidFill>
                  <a:schemeClr val="dk2"/>
                </a:solidFill>
                <a:latin typeface="Open Sans"/>
                <a:ea typeface="Open Sans"/>
                <a:cs typeface="Open Sans"/>
                <a:sym typeface="Open Sans"/>
              </a:rPr>
              <a:t>The tone is mostly informational &amp; factual. There are some appeals to people’s emotions &amp; sense of patriotism &amp; wanting to work together to improve the justice system. Specific examples are given about how to make this reform happen &amp; how he gathered information.</a:t>
            </a:r>
            <a:endParaRPr sz="750">
              <a:solidFill>
                <a:schemeClr val="dk2"/>
              </a:solidFill>
              <a:latin typeface="Open Sans"/>
              <a:ea typeface="Open Sans"/>
              <a:cs typeface="Open Sans"/>
              <a:sym typeface="Open Sans"/>
            </a:endParaRPr>
          </a:p>
        </p:txBody>
      </p:sp>
      <p:sp>
        <p:nvSpPr>
          <p:cNvPr id="183" name="Google Shape;183;p23"/>
          <p:cNvSpPr txBox="1"/>
          <p:nvPr/>
        </p:nvSpPr>
        <p:spPr>
          <a:xfrm>
            <a:off x="2308175" y="2711975"/>
            <a:ext cx="50850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A weekly address speaking to the need for meaningful criminal justice reform</a:t>
            </a:r>
            <a:endParaRPr sz="900">
              <a:solidFill>
                <a:schemeClr val="dk2"/>
              </a:solidFill>
              <a:latin typeface="Open Sans"/>
              <a:ea typeface="Open Sans"/>
              <a:cs typeface="Open Sans"/>
              <a:sym typeface="Open Sans"/>
            </a:endParaRPr>
          </a:p>
        </p:txBody>
      </p:sp>
      <p:sp>
        <p:nvSpPr>
          <p:cNvPr id="184" name="Google Shape;184;p23"/>
          <p:cNvSpPr txBox="1"/>
          <p:nvPr/>
        </p:nvSpPr>
        <p:spPr>
          <a:xfrm>
            <a:off x="2328150" y="3550300"/>
            <a:ext cx="49383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Error-free and language is appropriate. Not peer-reviewed or published.</a:t>
            </a:r>
            <a:endParaRPr sz="900">
              <a:solidFill>
                <a:schemeClr val="dk2"/>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pic>
        <p:nvPicPr>
          <p:cNvPr id="189" name="Google Shape;189;p2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90" name="Google Shape;190;p24"/>
          <p:cNvSpPr txBox="1"/>
          <p:nvPr/>
        </p:nvSpPr>
        <p:spPr>
          <a:xfrm>
            <a:off x="792150" y="640400"/>
            <a:ext cx="75597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003C46"/>
                </a:solidFill>
                <a:latin typeface="Lexend Deca"/>
                <a:ea typeface="Lexend Deca"/>
                <a:cs typeface="Lexend Deca"/>
                <a:sym typeface="Lexend Deca"/>
              </a:rPr>
              <a:t>Practice source: Weekly Address: It’s Time To Reform our Criminal Justice System</a:t>
            </a:r>
            <a:endParaRPr sz="24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91" name="Google Shape;191;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graphicFrame>
        <p:nvGraphicFramePr>
          <p:cNvPr id="192" name="Google Shape;192;p24"/>
          <p:cNvGraphicFramePr/>
          <p:nvPr/>
        </p:nvGraphicFramePr>
        <p:xfrm>
          <a:off x="849811" y="1594885"/>
          <a:ext cx="3000000" cy="3000000"/>
        </p:xfrm>
        <a:graphic>
          <a:graphicData uri="http://schemas.openxmlformats.org/drawingml/2006/table">
            <a:tbl>
              <a:tblPr>
                <a:noFill/>
                <a:tableStyleId>{C41DBB48-5972-4076-AF62-36888F8305B9}</a:tableStyleId>
              </a:tblPr>
              <a:tblGrid>
                <a:gridCol w="1320175"/>
                <a:gridCol w="5417225"/>
                <a:gridCol w="959025"/>
              </a:tblGrid>
              <a:tr h="354450">
                <a:tc>
                  <a:txBody>
                    <a:bodyPr/>
                    <a:lstStyle/>
                    <a:p>
                      <a:pPr indent="0" lvl="0" marL="0" rtl="0" algn="ctr">
                        <a:lnSpc>
                          <a:spcPct val="250000"/>
                        </a:lnSpc>
                        <a:spcBef>
                          <a:spcPts val="0"/>
                        </a:spcBef>
                        <a:spcAft>
                          <a:spcPts val="0"/>
                        </a:spcAft>
                        <a:buNone/>
                      </a:pPr>
                      <a:r>
                        <a:rPr b="1" lang="en" sz="1000">
                          <a:solidFill>
                            <a:srgbClr val="434343"/>
                          </a:solidFill>
                          <a:latin typeface="Open Sans"/>
                          <a:ea typeface="Open Sans"/>
                          <a:cs typeface="Open Sans"/>
                          <a:sym typeface="Open Sans"/>
                        </a:rPr>
                        <a:t>Credibility factor</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Observations/reflections/notes on source</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Rating:</a:t>
                      </a:r>
                      <a:endParaRPr b="1" sz="1000">
                        <a:latin typeface="Open Sans"/>
                        <a:ea typeface="Open Sans"/>
                        <a:cs typeface="Open Sans"/>
                        <a:sym typeface="Open Sans"/>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Origin</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Author</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Purpose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0500">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Perspective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Academic</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b="1" lang="en" sz="900">
                          <a:solidFill>
                            <a:srgbClr val="0096FF"/>
                          </a:solidFill>
                          <a:latin typeface="Open Sans"/>
                          <a:ea typeface="Open Sans"/>
                          <a:cs typeface="Open Sans"/>
                          <a:sym typeface="Open Sans"/>
                        </a:rPr>
                        <a:t>Relevance</a:t>
                      </a:r>
                      <a:endParaRPr b="1" sz="900">
                        <a:solidFill>
                          <a:srgbClr val="0096FF"/>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93" name="Google Shape;193;p24"/>
          <p:cNvSpPr txBox="1"/>
          <p:nvPr/>
        </p:nvSpPr>
        <p:spPr>
          <a:xfrm>
            <a:off x="849800" y="4382725"/>
            <a:ext cx="25452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Would you use this source as a reference?</a:t>
            </a:r>
            <a:endParaRPr sz="900">
              <a:latin typeface="Open Sans"/>
              <a:ea typeface="Open Sans"/>
              <a:cs typeface="Open Sans"/>
              <a:sym typeface="Open Sans"/>
            </a:endParaRPr>
          </a:p>
        </p:txBody>
      </p:sp>
      <p:cxnSp>
        <p:nvCxnSpPr>
          <p:cNvPr id="194" name="Google Shape;194;p24"/>
          <p:cNvCxnSpPr/>
          <p:nvPr/>
        </p:nvCxnSpPr>
        <p:spPr>
          <a:xfrm>
            <a:off x="3470700" y="4337325"/>
            <a:ext cx="0" cy="425700"/>
          </a:xfrm>
          <a:prstGeom prst="straightConnector1">
            <a:avLst/>
          </a:prstGeom>
          <a:noFill/>
          <a:ln cap="flat" cmpd="sng" w="9525">
            <a:solidFill>
              <a:srgbClr val="9E9E9E"/>
            </a:solidFill>
            <a:prstDash val="solid"/>
            <a:round/>
            <a:headEnd len="med" w="med" type="none"/>
            <a:tailEnd len="med" w="med" type="none"/>
          </a:ln>
        </p:spPr>
      </p:cxnSp>
      <p:cxnSp>
        <p:nvCxnSpPr>
          <p:cNvPr id="195" name="Google Shape;195;p24"/>
          <p:cNvCxnSpPr/>
          <p:nvPr/>
        </p:nvCxnSpPr>
        <p:spPr>
          <a:xfrm>
            <a:off x="5308175" y="4337325"/>
            <a:ext cx="0" cy="425700"/>
          </a:xfrm>
          <a:prstGeom prst="straightConnector1">
            <a:avLst/>
          </a:prstGeom>
          <a:noFill/>
          <a:ln cap="flat" cmpd="sng" w="9525">
            <a:solidFill>
              <a:srgbClr val="9E9E9E"/>
            </a:solidFill>
            <a:prstDash val="solid"/>
            <a:round/>
            <a:headEnd len="med" w="med" type="none"/>
            <a:tailEnd len="med" w="med" type="none"/>
          </a:ln>
        </p:spPr>
      </p:cxnSp>
      <p:sp>
        <p:nvSpPr>
          <p:cNvPr id="196" name="Google Shape;196;p24"/>
          <p:cNvSpPr txBox="1"/>
          <p:nvPr/>
        </p:nvSpPr>
        <p:spPr>
          <a:xfrm>
            <a:off x="5428275" y="4388625"/>
            <a:ext cx="1079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Why or why not?</a:t>
            </a:r>
            <a:endParaRPr sz="900">
              <a:latin typeface="Open Sans"/>
              <a:ea typeface="Open Sans"/>
              <a:cs typeface="Open Sans"/>
              <a:sym typeface="Open Sans"/>
            </a:endParaRPr>
          </a:p>
        </p:txBody>
      </p:sp>
      <p:sp>
        <p:nvSpPr>
          <p:cNvPr id="197" name="Google Shape;197;p24"/>
          <p:cNvSpPr txBox="1"/>
          <p:nvPr/>
        </p:nvSpPr>
        <p:spPr>
          <a:xfrm>
            <a:off x="2282700" y="191040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The domain is .gov -- </a:t>
            </a:r>
            <a:r>
              <a:rPr lang="en" sz="900" u="sng">
                <a:solidFill>
                  <a:srgbClr val="003C46"/>
                </a:solidFill>
                <a:latin typeface="Open Sans"/>
                <a:ea typeface="Open Sans"/>
                <a:cs typeface="Open Sans"/>
                <a:sym typeface="Open Sans"/>
                <a:hlinkClick r:id="rId4">
                  <a:extLst>
                    <a:ext uri="{A12FA001-AC4F-418D-AE19-62706E023703}">
                      <ahyp:hlinkClr val="tx"/>
                    </a:ext>
                  </a:extLst>
                </a:hlinkClick>
              </a:rPr>
              <a:t>https://obamawhitehouse.archives.gov/</a:t>
            </a:r>
            <a:r>
              <a:rPr lang="en" sz="900">
                <a:solidFill>
                  <a:schemeClr val="dk2"/>
                </a:solidFill>
                <a:latin typeface="Open Sans"/>
                <a:ea typeface="Open Sans"/>
                <a:cs typeface="Open Sans"/>
                <a:sym typeface="Open Sans"/>
              </a:rPr>
              <a:t> - it is a public speech that can be easily confirmed.</a:t>
            </a:r>
            <a:endParaRPr sz="900">
              <a:solidFill>
                <a:schemeClr val="dk2"/>
              </a:solidFill>
              <a:latin typeface="Open Sans"/>
              <a:ea typeface="Open Sans"/>
              <a:cs typeface="Open Sans"/>
              <a:sym typeface="Open Sans"/>
            </a:endParaRPr>
          </a:p>
        </p:txBody>
      </p:sp>
      <p:sp>
        <p:nvSpPr>
          <p:cNvPr id="198" name="Google Shape;198;p24"/>
          <p:cNvSpPr txBox="1"/>
          <p:nvPr/>
        </p:nvSpPr>
        <p:spPr>
          <a:xfrm>
            <a:off x="2282700" y="2330650"/>
            <a:ext cx="5029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50">
                <a:solidFill>
                  <a:schemeClr val="dk2"/>
                </a:solidFill>
                <a:latin typeface="Open Sans"/>
                <a:ea typeface="Open Sans"/>
                <a:cs typeface="Open Sans"/>
                <a:sym typeface="Open Sans"/>
              </a:rPr>
              <a:t>Former president of the U.S.; a graduate of Columbia Univ. &amp; Harvard Law School. As a former lawyer and president, it seems as if he might be considered an expert in criminal justice.</a:t>
            </a:r>
            <a:endParaRPr sz="850">
              <a:solidFill>
                <a:schemeClr val="dk2"/>
              </a:solidFill>
              <a:latin typeface="Open Sans"/>
              <a:ea typeface="Open Sans"/>
              <a:cs typeface="Open Sans"/>
              <a:sym typeface="Open Sans"/>
            </a:endParaRPr>
          </a:p>
        </p:txBody>
      </p:sp>
      <p:sp>
        <p:nvSpPr>
          <p:cNvPr id="199" name="Google Shape;199;p24"/>
          <p:cNvSpPr txBox="1"/>
          <p:nvPr/>
        </p:nvSpPr>
        <p:spPr>
          <a:xfrm>
            <a:off x="2308175" y="3032700"/>
            <a:ext cx="5191500" cy="5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750">
                <a:solidFill>
                  <a:schemeClr val="dk2"/>
                </a:solidFill>
                <a:latin typeface="Open Sans"/>
                <a:ea typeface="Open Sans"/>
                <a:cs typeface="Open Sans"/>
                <a:sym typeface="Open Sans"/>
              </a:rPr>
              <a:t>The tone is mostly informational &amp; factual. There are some appeals to people’s emotions &amp; sense of patriotism &amp; wanting to work together to improve the justice system. Specific examples are given about how to make this reform happen &amp; how he gathered information.</a:t>
            </a:r>
            <a:endParaRPr sz="750">
              <a:solidFill>
                <a:schemeClr val="dk2"/>
              </a:solidFill>
              <a:latin typeface="Open Sans"/>
              <a:ea typeface="Open Sans"/>
              <a:cs typeface="Open Sans"/>
              <a:sym typeface="Open Sans"/>
            </a:endParaRPr>
          </a:p>
        </p:txBody>
      </p:sp>
      <p:sp>
        <p:nvSpPr>
          <p:cNvPr id="200" name="Google Shape;200;p24"/>
          <p:cNvSpPr txBox="1"/>
          <p:nvPr/>
        </p:nvSpPr>
        <p:spPr>
          <a:xfrm>
            <a:off x="2308175" y="2711975"/>
            <a:ext cx="50850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A weekly address speaking to the need for meaningful criminal justice reform</a:t>
            </a:r>
            <a:endParaRPr sz="900">
              <a:solidFill>
                <a:schemeClr val="dk2"/>
              </a:solidFill>
              <a:latin typeface="Open Sans"/>
              <a:ea typeface="Open Sans"/>
              <a:cs typeface="Open Sans"/>
              <a:sym typeface="Open Sans"/>
            </a:endParaRPr>
          </a:p>
        </p:txBody>
      </p:sp>
      <p:sp>
        <p:nvSpPr>
          <p:cNvPr id="201" name="Google Shape;201;p24"/>
          <p:cNvSpPr txBox="1"/>
          <p:nvPr/>
        </p:nvSpPr>
        <p:spPr>
          <a:xfrm>
            <a:off x="2328150" y="3550300"/>
            <a:ext cx="49383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Error-free and language is appropriate. Not peer-reviewed or published.</a:t>
            </a:r>
            <a:endParaRPr sz="900">
              <a:solidFill>
                <a:schemeClr val="dk2"/>
              </a:solidFill>
              <a:latin typeface="Open Sans"/>
              <a:ea typeface="Open Sans"/>
              <a:cs typeface="Open Sans"/>
              <a:sym typeface="Open Sans"/>
            </a:endParaRPr>
          </a:p>
        </p:txBody>
      </p:sp>
      <p:sp>
        <p:nvSpPr>
          <p:cNvPr id="202" name="Google Shape;202;p24"/>
          <p:cNvSpPr txBox="1"/>
          <p:nvPr/>
        </p:nvSpPr>
        <p:spPr>
          <a:xfrm>
            <a:off x="2336075" y="390015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Speech was given in 2015 and not updated. Relevance might depend on the need for up-to-date resources.</a:t>
            </a:r>
            <a:endParaRPr sz="900">
              <a:solidFill>
                <a:schemeClr val="dk2"/>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pic>
        <p:nvPicPr>
          <p:cNvPr id="207" name="Google Shape;207;p2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08" name="Google Shape;208;p25"/>
          <p:cNvSpPr txBox="1"/>
          <p:nvPr/>
        </p:nvSpPr>
        <p:spPr>
          <a:xfrm>
            <a:off x="792150" y="640400"/>
            <a:ext cx="75597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003C46"/>
                </a:solidFill>
                <a:latin typeface="Lexend Deca"/>
                <a:ea typeface="Lexend Deca"/>
                <a:cs typeface="Lexend Deca"/>
                <a:sym typeface="Lexend Deca"/>
              </a:rPr>
              <a:t>Practice source: Weekly Address: It’s Time To Reform our Criminal Justice System</a:t>
            </a:r>
            <a:endParaRPr sz="24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09" name="Google Shape;209;p2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graphicFrame>
        <p:nvGraphicFramePr>
          <p:cNvPr id="210" name="Google Shape;210;p25"/>
          <p:cNvGraphicFramePr/>
          <p:nvPr/>
        </p:nvGraphicFramePr>
        <p:xfrm>
          <a:off x="849811" y="1594885"/>
          <a:ext cx="3000000" cy="3000000"/>
        </p:xfrm>
        <a:graphic>
          <a:graphicData uri="http://schemas.openxmlformats.org/drawingml/2006/table">
            <a:tbl>
              <a:tblPr>
                <a:noFill/>
                <a:tableStyleId>{C41DBB48-5972-4076-AF62-36888F8305B9}</a:tableStyleId>
              </a:tblPr>
              <a:tblGrid>
                <a:gridCol w="1320175"/>
                <a:gridCol w="5417225"/>
                <a:gridCol w="959025"/>
              </a:tblGrid>
              <a:tr h="354450">
                <a:tc>
                  <a:txBody>
                    <a:bodyPr/>
                    <a:lstStyle/>
                    <a:p>
                      <a:pPr indent="0" lvl="0" marL="0" rtl="0" algn="ctr">
                        <a:lnSpc>
                          <a:spcPct val="250000"/>
                        </a:lnSpc>
                        <a:spcBef>
                          <a:spcPts val="0"/>
                        </a:spcBef>
                        <a:spcAft>
                          <a:spcPts val="0"/>
                        </a:spcAft>
                        <a:buNone/>
                      </a:pPr>
                      <a:r>
                        <a:rPr b="1" lang="en" sz="1000">
                          <a:solidFill>
                            <a:srgbClr val="434343"/>
                          </a:solidFill>
                          <a:latin typeface="Open Sans"/>
                          <a:ea typeface="Open Sans"/>
                          <a:cs typeface="Open Sans"/>
                          <a:sym typeface="Open Sans"/>
                        </a:rPr>
                        <a:t>Credibility factor</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Observations/reflections/notes on source</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Rating:</a:t>
                      </a:r>
                      <a:endParaRPr b="1" sz="1000">
                        <a:latin typeface="Open Sans"/>
                        <a:ea typeface="Open Sans"/>
                        <a:cs typeface="Open Sans"/>
                        <a:sym typeface="Open Sans"/>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Origin</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Author</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Purpose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0500">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Perspective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Academic</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Relevance</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211" name="Google Shape;211;p25"/>
          <p:cNvSpPr txBox="1"/>
          <p:nvPr/>
        </p:nvSpPr>
        <p:spPr>
          <a:xfrm>
            <a:off x="849800" y="4382725"/>
            <a:ext cx="29343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900">
                <a:solidFill>
                  <a:srgbClr val="0096FF"/>
                </a:solidFill>
                <a:latin typeface="Open Sans"/>
                <a:ea typeface="Open Sans"/>
                <a:cs typeface="Open Sans"/>
                <a:sym typeface="Open Sans"/>
              </a:rPr>
              <a:t>Would you use this source as a reference?</a:t>
            </a:r>
            <a:endParaRPr b="1" sz="900">
              <a:solidFill>
                <a:srgbClr val="0096FF"/>
              </a:solidFill>
              <a:latin typeface="Open Sans"/>
              <a:ea typeface="Open Sans"/>
              <a:cs typeface="Open Sans"/>
              <a:sym typeface="Open Sans"/>
            </a:endParaRPr>
          </a:p>
        </p:txBody>
      </p:sp>
      <p:cxnSp>
        <p:nvCxnSpPr>
          <p:cNvPr id="212" name="Google Shape;212;p25"/>
          <p:cNvCxnSpPr/>
          <p:nvPr/>
        </p:nvCxnSpPr>
        <p:spPr>
          <a:xfrm>
            <a:off x="3470700" y="4388600"/>
            <a:ext cx="0" cy="425700"/>
          </a:xfrm>
          <a:prstGeom prst="straightConnector1">
            <a:avLst/>
          </a:prstGeom>
          <a:noFill/>
          <a:ln cap="flat" cmpd="sng" w="9525">
            <a:solidFill>
              <a:srgbClr val="9E9E9E"/>
            </a:solidFill>
            <a:prstDash val="solid"/>
            <a:round/>
            <a:headEnd len="med" w="med" type="none"/>
            <a:tailEnd len="med" w="med" type="none"/>
          </a:ln>
        </p:spPr>
      </p:cxnSp>
      <p:cxnSp>
        <p:nvCxnSpPr>
          <p:cNvPr id="213" name="Google Shape;213;p25"/>
          <p:cNvCxnSpPr/>
          <p:nvPr/>
        </p:nvCxnSpPr>
        <p:spPr>
          <a:xfrm>
            <a:off x="4698013" y="4388600"/>
            <a:ext cx="0" cy="425700"/>
          </a:xfrm>
          <a:prstGeom prst="straightConnector1">
            <a:avLst/>
          </a:prstGeom>
          <a:noFill/>
          <a:ln cap="flat" cmpd="sng" w="9525">
            <a:solidFill>
              <a:srgbClr val="9E9E9E"/>
            </a:solidFill>
            <a:prstDash val="solid"/>
            <a:round/>
            <a:headEnd len="med" w="med" type="none"/>
            <a:tailEnd len="med" w="med" type="none"/>
          </a:ln>
        </p:spPr>
      </p:cxnSp>
      <p:sp>
        <p:nvSpPr>
          <p:cNvPr id="214" name="Google Shape;214;p25"/>
          <p:cNvSpPr txBox="1"/>
          <p:nvPr/>
        </p:nvSpPr>
        <p:spPr>
          <a:xfrm>
            <a:off x="4805688" y="4388625"/>
            <a:ext cx="13908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900">
                <a:solidFill>
                  <a:srgbClr val="0096FF"/>
                </a:solidFill>
                <a:latin typeface="Open Sans"/>
                <a:ea typeface="Open Sans"/>
                <a:cs typeface="Open Sans"/>
                <a:sym typeface="Open Sans"/>
              </a:rPr>
              <a:t>Why or why not?</a:t>
            </a:r>
            <a:endParaRPr b="1" sz="900">
              <a:solidFill>
                <a:srgbClr val="0096FF"/>
              </a:solidFill>
              <a:latin typeface="Open Sans"/>
              <a:ea typeface="Open Sans"/>
              <a:cs typeface="Open Sans"/>
              <a:sym typeface="Open Sans"/>
            </a:endParaRPr>
          </a:p>
        </p:txBody>
      </p:sp>
      <p:sp>
        <p:nvSpPr>
          <p:cNvPr id="215" name="Google Shape;215;p25"/>
          <p:cNvSpPr txBox="1"/>
          <p:nvPr/>
        </p:nvSpPr>
        <p:spPr>
          <a:xfrm>
            <a:off x="2282700" y="191040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The domain is .gov -- </a:t>
            </a:r>
            <a:r>
              <a:rPr lang="en" sz="900" u="sng">
                <a:solidFill>
                  <a:srgbClr val="003C46"/>
                </a:solidFill>
                <a:latin typeface="Open Sans"/>
                <a:ea typeface="Open Sans"/>
                <a:cs typeface="Open Sans"/>
                <a:sym typeface="Open Sans"/>
                <a:hlinkClick r:id="rId4">
                  <a:extLst>
                    <a:ext uri="{A12FA001-AC4F-418D-AE19-62706E023703}">
                      <ahyp:hlinkClr val="tx"/>
                    </a:ext>
                  </a:extLst>
                </a:hlinkClick>
              </a:rPr>
              <a:t>https://obamawhitehouse.archives.gov/</a:t>
            </a:r>
            <a:r>
              <a:rPr lang="en" sz="900">
                <a:solidFill>
                  <a:schemeClr val="dk2"/>
                </a:solidFill>
                <a:latin typeface="Open Sans"/>
                <a:ea typeface="Open Sans"/>
                <a:cs typeface="Open Sans"/>
                <a:sym typeface="Open Sans"/>
              </a:rPr>
              <a:t> - it is a public speech that can be easily confirmed.</a:t>
            </a:r>
            <a:endParaRPr sz="900">
              <a:solidFill>
                <a:schemeClr val="dk2"/>
              </a:solidFill>
              <a:latin typeface="Open Sans"/>
              <a:ea typeface="Open Sans"/>
              <a:cs typeface="Open Sans"/>
              <a:sym typeface="Open Sans"/>
            </a:endParaRPr>
          </a:p>
        </p:txBody>
      </p:sp>
      <p:sp>
        <p:nvSpPr>
          <p:cNvPr id="216" name="Google Shape;216;p25"/>
          <p:cNvSpPr txBox="1"/>
          <p:nvPr/>
        </p:nvSpPr>
        <p:spPr>
          <a:xfrm>
            <a:off x="2282700" y="2330650"/>
            <a:ext cx="5029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50">
                <a:solidFill>
                  <a:schemeClr val="dk2"/>
                </a:solidFill>
                <a:latin typeface="Open Sans"/>
                <a:ea typeface="Open Sans"/>
                <a:cs typeface="Open Sans"/>
                <a:sym typeface="Open Sans"/>
              </a:rPr>
              <a:t>Former president of the U.S.; a graduate of Columbia Univ. &amp; Harvard Law School. As a former lawyer and president, it seems as if he might be considered an expert in criminal justice.</a:t>
            </a:r>
            <a:endParaRPr sz="850">
              <a:solidFill>
                <a:schemeClr val="dk2"/>
              </a:solidFill>
              <a:latin typeface="Open Sans"/>
              <a:ea typeface="Open Sans"/>
              <a:cs typeface="Open Sans"/>
              <a:sym typeface="Open Sans"/>
            </a:endParaRPr>
          </a:p>
        </p:txBody>
      </p:sp>
      <p:sp>
        <p:nvSpPr>
          <p:cNvPr id="217" name="Google Shape;217;p25"/>
          <p:cNvSpPr txBox="1"/>
          <p:nvPr/>
        </p:nvSpPr>
        <p:spPr>
          <a:xfrm>
            <a:off x="2308175" y="3032700"/>
            <a:ext cx="5191500" cy="5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750">
                <a:solidFill>
                  <a:schemeClr val="dk2"/>
                </a:solidFill>
                <a:latin typeface="Open Sans"/>
                <a:ea typeface="Open Sans"/>
                <a:cs typeface="Open Sans"/>
                <a:sym typeface="Open Sans"/>
              </a:rPr>
              <a:t>The tone is mostly informational &amp; factual. There are some appeals to people’s emotions &amp; sense of patriotism &amp; wanting to work together to improve the justice system. Specific examples are given about how to make this reform happen &amp; how he gathered information.</a:t>
            </a:r>
            <a:endParaRPr sz="750">
              <a:solidFill>
                <a:schemeClr val="dk2"/>
              </a:solidFill>
              <a:latin typeface="Open Sans"/>
              <a:ea typeface="Open Sans"/>
              <a:cs typeface="Open Sans"/>
              <a:sym typeface="Open Sans"/>
            </a:endParaRPr>
          </a:p>
        </p:txBody>
      </p:sp>
      <p:sp>
        <p:nvSpPr>
          <p:cNvPr id="218" name="Google Shape;218;p25"/>
          <p:cNvSpPr txBox="1"/>
          <p:nvPr/>
        </p:nvSpPr>
        <p:spPr>
          <a:xfrm>
            <a:off x="2308175" y="2711975"/>
            <a:ext cx="50850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A weekly address speaking to the need for meaningful criminal justice reform</a:t>
            </a:r>
            <a:endParaRPr sz="900">
              <a:solidFill>
                <a:schemeClr val="dk2"/>
              </a:solidFill>
              <a:latin typeface="Open Sans"/>
              <a:ea typeface="Open Sans"/>
              <a:cs typeface="Open Sans"/>
              <a:sym typeface="Open Sans"/>
            </a:endParaRPr>
          </a:p>
        </p:txBody>
      </p:sp>
      <p:sp>
        <p:nvSpPr>
          <p:cNvPr id="219" name="Google Shape;219;p25"/>
          <p:cNvSpPr txBox="1"/>
          <p:nvPr/>
        </p:nvSpPr>
        <p:spPr>
          <a:xfrm>
            <a:off x="2328150" y="3550300"/>
            <a:ext cx="49383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Error-free and language is appropriate. Not peer-reviewed or published.</a:t>
            </a:r>
            <a:endParaRPr sz="900">
              <a:solidFill>
                <a:schemeClr val="dk2"/>
              </a:solidFill>
              <a:latin typeface="Open Sans"/>
              <a:ea typeface="Open Sans"/>
              <a:cs typeface="Open Sans"/>
              <a:sym typeface="Open Sans"/>
            </a:endParaRPr>
          </a:p>
        </p:txBody>
      </p:sp>
      <p:sp>
        <p:nvSpPr>
          <p:cNvPr id="220" name="Google Shape;220;p25"/>
          <p:cNvSpPr txBox="1"/>
          <p:nvPr/>
        </p:nvSpPr>
        <p:spPr>
          <a:xfrm>
            <a:off x="2336075" y="390015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Speech was given in 2015 and not updated. Relevance might depend on the need for up-to-date resources.</a:t>
            </a:r>
            <a:endParaRPr sz="900">
              <a:solidFill>
                <a:schemeClr val="dk2"/>
              </a:solidFill>
              <a:latin typeface="Open Sans"/>
              <a:ea typeface="Open Sans"/>
              <a:cs typeface="Open Sans"/>
              <a:sym typeface="Open Sans"/>
            </a:endParaRPr>
          </a:p>
        </p:txBody>
      </p:sp>
      <p:sp>
        <p:nvSpPr>
          <p:cNvPr id="221" name="Google Shape;221;p25"/>
          <p:cNvSpPr txBox="1"/>
          <p:nvPr/>
        </p:nvSpPr>
        <p:spPr>
          <a:xfrm>
            <a:off x="3734100" y="4388600"/>
            <a:ext cx="700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Maybe?</a:t>
            </a:r>
            <a:endParaRPr sz="900">
              <a:solidFill>
                <a:schemeClr val="dk2"/>
              </a:solidFill>
              <a:latin typeface="Open Sans"/>
              <a:ea typeface="Open Sans"/>
              <a:cs typeface="Open Sans"/>
              <a:sym typeface="Open Sans"/>
            </a:endParaRPr>
          </a:p>
        </p:txBody>
      </p:sp>
      <p:sp>
        <p:nvSpPr>
          <p:cNvPr id="222" name="Google Shape;222;p25"/>
          <p:cNvSpPr txBox="1"/>
          <p:nvPr/>
        </p:nvSpPr>
        <p:spPr>
          <a:xfrm>
            <a:off x="6089500" y="4388600"/>
            <a:ext cx="2349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2"/>
                </a:solidFill>
                <a:latin typeface="Open Sans"/>
                <a:ea typeface="Open Sans"/>
                <a:cs typeface="Open Sans"/>
                <a:sym typeface="Open Sans"/>
              </a:rPr>
              <a:t>How important are the academic and relevance factors to the assignment? Other factors seem to lean towards credibility.</a:t>
            </a:r>
            <a:endParaRPr sz="800">
              <a:solidFill>
                <a:schemeClr val="dk2"/>
              </a:solidFill>
              <a:latin typeface="Open Sans"/>
              <a:ea typeface="Open Sans"/>
              <a:cs typeface="Open Sans"/>
              <a:sym typeface="Open Sans"/>
            </a:endParaRPr>
          </a:p>
        </p:txBody>
      </p:sp>
      <p:cxnSp>
        <p:nvCxnSpPr>
          <p:cNvPr id="223" name="Google Shape;223;p25"/>
          <p:cNvCxnSpPr/>
          <p:nvPr/>
        </p:nvCxnSpPr>
        <p:spPr>
          <a:xfrm>
            <a:off x="5985875" y="4388600"/>
            <a:ext cx="0" cy="425700"/>
          </a:xfrm>
          <a:prstGeom prst="straightConnector1">
            <a:avLst/>
          </a:prstGeom>
          <a:noFill/>
          <a:ln cap="flat" cmpd="sng" w="9525">
            <a:solidFill>
              <a:srgbClr val="9E9E9E"/>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6"/>
          <p:cNvSpPr txBox="1"/>
          <p:nvPr/>
        </p:nvSpPr>
        <p:spPr>
          <a:xfrm>
            <a:off x="743800" y="1863500"/>
            <a:ext cx="6755700" cy="12912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Logical fallacies may come in the form of claims that are unsupported or blatantly false or misleading. Often connections are made that don’t exist or that mislead the reader.</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It is important to remember that just because statements may be true, the way they are put together may </a:t>
            </a:r>
            <a:r>
              <a:rPr lang="en">
                <a:solidFill>
                  <a:schemeClr val="dk2"/>
                </a:solidFill>
                <a:latin typeface="Open Sans"/>
                <a:ea typeface="Open Sans"/>
                <a:cs typeface="Open Sans"/>
                <a:sym typeface="Open Sans"/>
              </a:rPr>
              <a:t>still</a:t>
            </a:r>
            <a:r>
              <a:rPr lang="en">
                <a:solidFill>
                  <a:schemeClr val="dk2"/>
                </a:solidFill>
                <a:latin typeface="Open Sans"/>
                <a:ea typeface="Open Sans"/>
                <a:cs typeface="Open Sans"/>
                <a:sym typeface="Open Sans"/>
              </a:rPr>
              <a:t> be misleading.</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29" name="Google Shape;229;p2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30" name="Google Shape;230;p26"/>
          <p:cNvSpPr txBox="1"/>
          <p:nvPr/>
        </p:nvSpPr>
        <p:spPr>
          <a:xfrm>
            <a:off x="743800" y="809700"/>
            <a:ext cx="70272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Locate and evaluate resources for credibility and inclusion of logical fallacies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31" name="Google Shape;231;p2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7"/>
          <p:cNvSpPr txBox="1"/>
          <p:nvPr/>
        </p:nvSpPr>
        <p:spPr>
          <a:xfrm>
            <a:off x="743800" y="1926150"/>
            <a:ext cx="67557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solidFill>
                  <a:schemeClr val="dk2"/>
                </a:solidFill>
                <a:latin typeface="Open Sans"/>
                <a:ea typeface="Open Sans"/>
                <a:cs typeface="Open Sans"/>
                <a:sym typeface="Open Sans"/>
              </a:rPr>
              <a:t>Example</a:t>
            </a:r>
            <a:r>
              <a:rPr lang="en">
                <a:solidFill>
                  <a:schemeClr val="dk2"/>
                </a:solidFill>
                <a:latin typeface="Open Sans"/>
                <a:ea typeface="Open Sans"/>
                <a:cs typeface="Open Sans"/>
                <a:sym typeface="Open Sans"/>
              </a:rPr>
              <a:t>: School is killing us. Handouts are printed on paper. Paper is made from trees. Trees produce oxygen. Therefore cutting down trees for paper will eventually kill people.</a:t>
            </a:r>
            <a:endParaRPr>
              <a:solidFill>
                <a:schemeClr val="dk2"/>
              </a:solidFill>
              <a:latin typeface="Open Sans"/>
              <a:ea typeface="Open Sans"/>
              <a:cs typeface="Open Sans"/>
              <a:sym typeface="Open Sans"/>
            </a:endParaRPr>
          </a:p>
          <a:p>
            <a:pPr indent="0" lvl="0" marL="0" rtl="0" algn="l">
              <a:lnSpc>
                <a:spcPct val="115000"/>
              </a:lnSpc>
              <a:spcBef>
                <a:spcPts val="1600"/>
              </a:spcBef>
              <a:spcAft>
                <a:spcPts val="0"/>
              </a:spcAft>
              <a:buNone/>
            </a:pPr>
            <a:r>
              <a:rPr lang="en">
                <a:solidFill>
                  <a:schemeClr val="dk2"/>
                </a:solidFill>
                <a:latin typeface="Open Sans"/>
                <a:ea typeface="Open Sans"/>
                <a:cs typeface="Open Sans"/>
                <a:sym typeface="Open Sans"/>
              </a:rPr>
              <a:t>ASK: Where is the issue with logic?</a:t>
            </a:r>
            <a:endParaRPr>
              <a:solidFill>
                <a:schemeClr val="dk2"/>
              </a:solidFill>
              <a:latin typeface="Open Sans"/>
              <a:ea typeface="Open Sans"/>
              <a:cs typeface="Open Sans"/>
              <a:sym typeface="Open Sans"/>
            </a:endParaRPr>
          </a:p>
          <a:p>
            <a:pPr indent="0" lvl="0" marL="0" rtl="0" algn="l">
              <a:lnSpc>
                <a:spcPct val="115000"/>
              </a:lnSpc>
              <a:spcBef>
                <a:spcPts val="160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1600"/>
              </a:spcBef>
              <a:spcAft>
                <a:spcPts val="1600"/>
              </a:spcAft>
              <a:buNone/>
            </a:pPr>
            <a:r>
              <a:t/>
            </a:r>
            <a:endParaRPr>
              <a:solidFill>
                <a:schemeClr val="dk2"/>
              </a:solidFill>
              <a:latin typeface="Open Sans"/>
              <a:ea typeface="Open Sans"/>
              <a:cs typeface="Open Sans"/>
              <a:sym typeface="Open Sans"/>
            </a:endParaRPr>
          </a:p>
        </p:txBody>
      </p:sp>
      <p:pic>
        <p:nvPicPr>
          <p:cNvPr id="237" name="Google Shape;237;p27"/>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38" name="Google Shape;238;p27"/>
          <p:cNvSpPr txBox="1"/>
          <p:nvPr/>
        </p:nvSpPr>
        <p:spPr>
          <a:xfrm>
            <a:off x="743800" y="809700"/>
            <a:ext cx="70272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Locate and evaluate resources for credibility and inclusion of logical fallacies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39" name="Google Shape;239;p2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240" name="Google Shape;240;p27"/>
          <p:cNvSpPr txBox="1"/>
          <p:nvPr/>
        </p:nvSpPr>
        <p:spPr>
          <a:xfrm>
            <a:off x="783700" y="3531950"/>
            <a:ext cx="69474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600"/>
              </a:spcAft>
              <a:buClr>
                <a:schemeClr val="dk1"/>
              </a:buClr>
              <a:buSzPts val="1100"/>
              <a:buFont typeface="Arial"/>
              <a:buNone/>
            </a:pPr>
            <a:r>
              <a:rPr lang="en">
                <a:solidFill>
                  <a:schemeClr val="dk2"/>
                </a:solidFill>
                <a:latin typeface="Open Sans"/>
                <a:ea typeface="Open Sans"/>
                <a:cs typeface="Open Sans"/>
                <a:sym typeface="Open Sans"/>
              </a:rPr>
              <a:t>While most of these statements are true, the connection that is being made is based on a faulty cause-effect relationship and therefore is false.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pic>
        <p:nvPicPr>
          <p:cNvPr id="245" name="Google Shape;245;p2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46" name="Google Shape;246;p28"/>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Choose only the most credible sources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47" name="Google Shape;247;p2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248" name="Google Shape;248;p28"/>
          <p:cNvSpPr txBox="1"/>
          <p:nvPr/>
        </p:nvSpPr>
        <p:spPr>
          <a:xfrm>
            <a:off x="743800" y="1695550"/>
            <a:ext cx="6941400" cy="785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The evidence that you choose to support your claim must be supported by facts.</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a:solidFill>
                <a:schemeClr val="dk2"/>
              </a:solidFill>
              <a:latin typeface="Open Sans"/>
              <a:ea typeface="Open Sans"/>
              <a:cs typeface="Open Sans"/>
              <a:sym typeface="Open Sans"/>
            </a:endParaRPr>
          </a:p>
        </p:txBody>
      </p:sp>
      <p:sp>
        <p:nvSpPr>
          <p:cNvPr id="249" name="Google Shape;249;p28"/>
          <p:cNvSpPr txBox="1"/>
          <p:nvPr/>
        </p:nvSpPr>
        <p:spPr>
          <a:xfrm>
            <a:off x="743800" y="2356750"/>
            <a:ext cx="6531300" cy="785700"/>
          </a:xfrm>
          <a:prstGeom prst="rect">
            <a:avLst/>
          </a:prstGeom>
          <a:noFill/>
          <a:ln>
            <a:noFill/>
          </a:ln>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a:solidFill>
                  <a:schemeClr val="dk2"/>
                </a:solidFill>
                <a:latin typeface="Open Sans"/>
                <a:ea typeface="Open Sans"/>
                <a:cs typeface="Open Sans"/>
                <a:sym typeface="Open Sans"/>
              </a:rPr>
              <a:t>What distinguishes fact from opinion?</a:t>
            </a:r>
            <a:endParaRPr>
              <a:solidFill>
                <a:schemeClr val="dk2"/>
              </a:solidFill>
              <a:latin typeface="Open Sans"/>
              <a:ea typeface="Open Sans"/>
              <a:cs typeface="Open Sans"/>
              <a:sym typeface="Open Sans"/>
            </a:endParaRPr>
          </a:p>
          <a:p>
            <a:pPr indent="-317500" lvl="0" marL="457200" rtl="0" algn="l">
              <a:lnSpc>
                <a:spcPct val="10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Facts are able to be verified and lend credibility to your argument.</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a:solidFill>
                <a:schemeClr val="dk2"/>
              </a:solidFill>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9"/>
          <p:cNvSpPr txBox="1"/>
          <p:nvPr/>
        </p:nvSpPr>
        <p:spPr>
          <a:xfrm>
            <a:off x="790200" y="1595550"/>
            <a:ext cx="56361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500">
                <a:solidFill>
                  <a:schemeClr val="dk2"/>
                </a:solidFill>
                <a:latin typeface="Open Sans"/>
                <a:ea typeface="Open Sans"/>
                <a:cs typeface="Open Sans"/>
                <a:sym typeface="Open Sans"/>
              </a:rPr>
              <a:t>Which of the following statements are facts? Which are opinions? Be prepared to defend your choice.</a:t>
            </a:r>
            <a:endParaRPr sz="1500">
              <a:solidFill>
                <a:schemeClr val="dk2"/>
              </a:solidFill>
              <a:latin typeface="Open Sans"/>
              <a:ea typeface="Open Sans"/>
              <a:cs typeface="Open Sans"/>
              <a:sym typeface="Open Sans"/>
            </a:endParaRPr>
          </a:p>
          <a:p>
            <a:pPr indent="-317500" lvl="0" marL="457200" rtl="0" algn="l">
              <a:lnSpc>
                <a:spcPct val="115000"/>
              </a:lnSpc>
              <a:spcBef>
                <a:spcPts val="1200"/>
              </a:spcBef>
              <a:spcAft>
                <a:spcPts val="0"/>
              </a:spcAft>
              <a:buClr>
                <a:schemeClr val="dk2"/>
              </a:buClr>
              <a:buSzPts val="1400"/>
              <a:buFont typeface="Open Sans"/>
              <a:buAutoNum type="arabicPeriod"/>
            </a:pPr>
            <a:r>
              <a:rPr lang="en">
                <a:solidFill>
                  <a:schemeClr val="dk2"/>
                </a:solidFill>
                <a:latin typeface="Open Sans"/>
                <a:ea typeface="Open Sans"/>
                <a:cs typeface="Open Sans"/>
                <a:sym typeface="Open Sans"/>
              </a:rPr>
              <a:t>Soccer is better than American football.</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AutoNum type="arabicPeriod"/>
            </a:pPr>
            <a:r>
              <a:rPr lang="en">
                <a:solidFill>
                  <a:schemeClr val="dk2"/>
                </a:solidFill>
                <a:latin typeface="Open Sans"/>
                <a:ea typeface="Open Sans"/>
                <a:cs typeface="Open Sans"/>
                <a:sym typeface="Open Sans"/>
              </a:rPr>
              <a:t>Australia is a continent.</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AutoNum type="arabicPeriod"/>
            </a:pPr>
            <a:r>
              <a:rPr lang="en">
                <a:solidFill>
                  <a:schemeClr val="dk2"/>
                </a:solidFill>
                <a:latin typeface="Open Sans"/>
                <a:ea typeface="Open Sans"/>
                <a:cs typeface="Open Sans"/>
                <a:sym typeface="Open Sans"/>
              </a:rPr>
              <a:t>An audiobook can deliver the same experience with content as reading a physical book.</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AutoNum type="arabicPeriod"/>
            </a:pPr>
            <a:r>
              <a:rPr lang="en">
                <a:solidFill>
                  <a:schemeClr val="dk2"/>
                </a:solidFill>
                <a:latin typeface="Open Sans"/>
                <a:ea typeface="Open Sans"/>
                <a:cs typeface="Open Sans"/>
                <a:sym typeface="Open Sans"/>
              </a:rPr>
              <a:t>Today is Tuesday.</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AutoNum type="arabicPeriod"/>
            </a:pPr>
            <a:r>
              <a:rPr lang="en">
                <a:solidFill>
                  <a:schemeClr val="dk2"/>
                </a:solidFill>
                <a:latin typeface="Open Sans"/>
                <a:ea typeface="Open Sans"/>
                <a:cs typeface="Open Sans"/>
                <a:sym typeface="Open Sans"/>
              </a:rPr>
              <a:t>Japan is a country made of many islands. </a:t>
            </a:r>
            <a:endParaRPr>
              <a:solidFill>
                <a:schemeClr val="dk2"/>
              </a:solidFill>
              <a:latin typeface="Open Sans"/>
              <a:ea typeface="Open Sans"/>
              <a:cs typeface="Open Sans"/>
              <a:sym typeface="Open Sans"/>
            </a:endParaRPr>
          </a:p>
          <a:p>
            <a:pPr indent="0" lvl="0" marL="0" rtl="0" algn="l">
              <a:lnSpc>
                <a:spcPct val="115000"/>
              </a:lnSpc>
              <a:spcBef>
                <a:spcPts val="1200"/>
              </a:spcBef>
              <a:spcAft>
                <a:spcPts val="1200"/>
              </a:spcAft>
              <a:buNone/>
            </a:pPr>
            <a:r>
              <a:t/>
            </a:r>
            <a:endParaRPr sz="1500">
              <a:solidFill>
                <a:schemeClr val="dk2"/>
              </a:solidFill>
              <a:latin typeface="Open Sans"/>
              <a:ea typeface="Open Sans"/>
              <a:cs typeface="Open Sans"/>
              <a:sym typeface="Open Sans"/>
            </a:endParaRPr>
          </a:p>
        </p:txBody>
      </p:sp>
      <p:pic>
        <p:nvPicPr>
          <p:cNvPr id="255" name="Google Shape;255;p2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56" name="Google Shape;256;p29"/>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Choose only the most credible sources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57" name="Google Shape;257;p2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0"/>
          <p:cNvSpPr txBox="1"/>
          <p:nvPr/>
        </p:nvSpPr>
        <p:spPr>
          <a:xfrm>
            <a:off x="790200" y="1595550"/>
            <a:ext cx="5636100" cy="1291200"/>
          </a:xfrm>
          <a:prstGeom prst="rect">
            <a:avLst/>
          </a:prstGeom>
          <a:noFill/>
          <a:ln>
            <a:noFill/>
          </a:ln>
        </p:spPr>
        <p:txBody>
          <a:bodyPr anchorCtr="0" anchor="t" bIns="91425" lIns="91425" spcFirstLastPara="1" rIns="91425" wrap="square" tIns="91425">
            <a:noAutofit/>
          </a:bodyPr>
          <a:lstStyle/>
          <a:p>
            <a:pPr indent="-323850" lvl="0" marL="457200" rtl="0" algn="l">
              <a:lnSpc>
                <a:spcPct val="115000"/>
              </a:lnSpc>
              <a:spcBef>
                <a:spcPts val="0"/>
              </a:spcBef>
              <a:spcAft>
                <a:spcPts val="0"/>
              </a:spcAft>
              <a:buClr>
                <a:schemeClr val="dk2"/>
              </a:buClr>
              <a:buSzPts val="1500"/>
              <a:buFont typeface="Open Sans"/>
              <a:buChar char="●"/>
            </a:pPr>
            <a:r>
              <a:rPr lang="en" sz="1500">
                <a:solidFill>
                  <a:schemeClr val="dk2"/>
                </a:solidFill>
                <a:latin typeface="Open Sans"/>
                <a:ea typeface="Open Sans"/>
                <a:cs typeface="Open Sans"/>
                <a:sym typeface="Open Sans"/>
              </a:rPr>
              <a:t>If you follow the guidelines regarding facts/opinions and avoiding logical fallacies, you are more likely to have credible sources to support your arguments. </a:t>
            </a:r>
            <a:endParaRPr sz="1500">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None/>
            </a:pPr>
            <a:r>
              <a:t/>
            </a:r>
            <a:endParaRPr sz="1500">
              <a:solidFill>
                <a:schemeClr val="dk2"/>
              </a:solidFill>
              <a:latin typeface="Open Sans"/>
              <a:ea typeface="Open Sans"/>
              <a:cs typeface="Open Sans"/>
              <a:sym typeface="Open Sans"/>
            </a:endParaRPr>
          </a:p>
          <a:p>
            <a:pPr indent="0" lvl="0" marL="0" rtl="0" algn="l">
              <a:lnSpc>
                <a:spcPct val="115000"/>
              </a:lnSpc>
              <a:spcBef>
                <a:spcPts val="1200"/>
              </a:spcBef>
              <a:spcAft>
                <a:spcPts val="1200"/>
              </a:spcAft>
              <a:buNone/>
            </a:pPr>
            <a:r>
              <a:t/>
            </a:r>
            <a:endParaRPr sz="1500">
              <a:solidFill>
                <a:schemeClr val="dk2"/>
              </a:solidFill>
              <a:latin typeface="Open Sans"/>
              <a:ea typeface="Open Sans"/>
              <a:cs typeface="Open Sans"/>
              <a:sym typeface="Open Sans"/>
            </a:endParaRPr>
          </a:p>
        </p:txBody>
      </p:sp>
      <p:pic>
        <p:nvPicPr>
          <p:cNvPr id="263" name="Google Shape;263;p3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64" name="Google Shape;264;p30"/>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Choose only the most credible sources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65" name="Google Shape;265;p3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266" name="Google Shape;266;p30"/>
          <p:cNvSpPr txBox="1"/>
          <p:nvPr/>
        </p:nvSpPr>
        <p:spPr>
          <a:xfrm>
            <a:off x="790200" y="2747775"/>
            <a:ext cx="5435400" cy="681000"/>
          </a:xfrm>
          <a:prstGeom prst="rect">
            <a:avLst/>
          </a:prstGeom>
          <a:noFill/>
          <a:ln>
            <a:noFill/>
          </a:ln>
        </p:spPr>
        <p:txBody>
          <a:bodyPr anchorCtr="0" anchor="t" bIns="91425" lIns="91425" spcFirstLastPara="1" rIns="91425" wrap="square" tIns="91425">
            <a:spAutoFit/>
          </a:bodyPr>
          <a:lstStyle/>
          <a:p>
            <a:pPr indent="-323850" lvl="0" marL="457200" rtl="0" algn="l">
              <a:lnSpc>
                <a:spcPct val="115000"/>
              </a:lnSpc>
              <a:spcBef>
                <a:spcPts val="0"/>
              </a:spcBef>
              <a:spcAft>
                <a:spcPts val="0"/>
              </a:spcAft>
              <a:buClr>
                <a:schemeClr val="dk2"/>
              </a:buClr>
              <a:buSzPts val="1500"/>
              <a:buFont typeface="Open Sans"/>
              <a:buChar char="●"/>
            </a:pPr>
            <a:r>
              <a:rPr lang="en" sz="1500">
                <a:solidFill>
                  <a:schemeClr val="dk2"/>
                </a:solidFill>
                <a:latin typeface="Open Sans"/>
                <a:ea typeface="Open Sans"/>
                <a:cs typeface="Open Sans"/>
                <a:sym typeface="Open Sans"/>
              </a:rPr>
              <a:t>This lends credibility to you as the writer and makes the argument more effective.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pic>
        <p:nvPicPr>
          <p:cNvPr id="271" name="Google Shape;271;p31"/>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72" name="Google Shape;272;p31"/>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Record citations for all sources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73" name="Google Shape;273;p3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274" name="Google Shape;274;p31"/>
          <p:cNvSpPr txBox="1"/>
          <p:nvPr/>
        </p:nvSpPr>
        <p:spPr>
          <a:xfrm>
            <a:off x="743800" y="1502875"/>
            <a:ext cx="6755700" cy="12912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Recording your resources as you go along is an efficient way to make sure that you have the information you need when it comes time to prepare your works cited page or slide.</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In addition, if you need to go back to the resource another time, you have the reference information easily accessible.</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The Research planning worksheet has space for you to record notes and bibliographic information. Use one planning worksheet per source.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67" name="Shape 67"/>
        <p:cNvGrpSpPr/>
        <p:nvPr/>
      </p:nvGrpSpPr>
      <p:grpSpPr>
        <a:xfrm>
          <a:off x="0" y="0"/>
          <a:ext cx="0" cy="0"/>
          <a:chOff x="0" y="0"/>
          <a:chExt cx="0" cy="0"/>
        </a:xfrm>
      </p:grpSpPr>
      <p:sp>
        <p:nvSpPr>
          <p:cNvPr id="68" name="Google Shape;68;p14"/>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and the writing process</a:t>
            </a:r>
            <a:endParaRPr sz="2500">
              <a:solidFill>
                <a:srgbClr val="003C46"/>
              </a:solidFill>
              <a:latin typeface="Lexend Deca"/>
              <a:ea typeface="Lexend Deca"/>
              <a:cs typeface="Lexend Deca"/>
              <a:sym typeface="Lexend Deca"/>
            </a:endParaRPr>
          </a:p>
        </p:txBody>
      </p:sp>
      <p:sp>
        <p:nvSpPr>
          <p:cNvPr id="69" name="Google Shape;69;p14"/>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1  </a:t>
            </a:r>
            <a:r>
              <a:rPr lang="en" sz="1200">
                <a:solidFill>
                  <a:schemeClr val="dk2"/>
                </a:solidFill>
                <a:latin typeface="Open Sans"/>
                <a:ea typeface="Open Sans"/>
                <a:cs typeface="Open Sans"/>
                <a:sym typeface="Open Sans"/>
              </a:rPr>
              <a:t>Choose a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2  </a:t>
            </a:r>
            <a:r>
              <a:rPr lang="en" sz="1200">
                <a:solidFill>
                  <a:schemeClr val="dk2"/>
                </a:solidFill>
                <a:latin typeface="Open Sans"/>
                <a:ea typeface="Open Sans"/>
                <a:cs typeface="Open Sans"/>
                <a:sym typeface="Open Sans"/>
              </a:rPr>
              <a:t>Refine the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3 </a:t>
            </a:r>
            <a:r>
              <a:rPr lang="en" sz="1200">
                <a:solidFill>
                  <a:schemeClr val="dk2"/>
                </a:solidFill>
                <a:latin typeface="Open Sans"/>
                <a:ea typeface="Open Sans"/>
                <a:cs typeface="Open Sans"/>
                <a:sym typeface="Open Sans"/>
              </a:rPr>
              <a:t> Begin preliminary research</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4 </a:t>
            </a:r>
            <a:r>
              <a:rPr lang="en" sz="1200">
                <a:solidFill>
                  <a:schemeClr val="dk2"/>
                </a:solidFill>
                <a:latin typeface="Open Sans"/>
                <a:ea typeface="Open Sans"/>
                <a:cs typeface="Open Sans"/>
                <a:sym typeface="Open Sans"/>
              </a:rPr>
              <a:t> Craft a claim</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5  </a:t>
            </a:r>
            <a:r>
              <a:rPr b="1" lang="en" sz="1200">
                <a:solidFill>
                  <a:srgbClr val="003C46"/>
                </a:solidFill>
                <a:latin typeface="Open Sans"/>
                <a:ea typeface="Open Sans"/>
                <a:cs typeface="Open Sans"/>
                <a:sym typeface="Open Sans"/>
              </a:rPr>
              <a:t>Locate and evaluate resources for credibility and inclusion of logical fallacies</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6  </a:t>
            </a:r>
            <a:r>
              <a:rPr b="1" lang="en" sz="1200">
                <a:solidFill>
                  <a:srgbClr val="003C46"/>
                </a:solidFill>
                <a:latin typeface="Open Sans"/>
                <a:ea typeface="Open Sans"/>
                <a:cs typeface="Open Sans"/>
                <a:sym typeface="Open Sans"/>
              </a:rPr>
              <a:t>Choose only the most credible sources</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7  </a:t>
            </a:r>
            <a:r>
              <a:rPr b="1" lang="en" sz="1200">
                <a:solidFill>
                  <a:srgbClr val="003C46"/>
                </a:solidFill>
                <a:latin typeface="Open Sans"/>
                <a:ea typeface="Open Sans"/>
                <a:cs typeface="Open Sans"/>
                <a:sym typeface="Open Sans"/>
              </a:rPr>
              <a:t>Record citations for all sources</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8</a:t>
            </a:r>
            <a:r>
              <a:rPr lang="en" sz="1200">
                <a:solidFill>
                  <a:schemeClr val="dk2"/>
                </a:solidFill>
                <a:latin typeface="Open Sans"/>
                <a:ea typeface="Open Sans"/>
                <a:cs typeface="Open Sans"/>
                <a:sym typeface="Open Sans"/>
              </a:rPr>
              <a:t>  Plan and </a:t>
            </a:r>
            <a:r>
              <a:rPr b="1" lang="en" sz="1200">
                <a:solidFill>
                  <a:schemeClr val="dk2"/>
                </a:solidFill>
                <a:latin typeface="Open Sans"/>
                <a:ea typeface="Open Sans"/>
                <a:cs typeface="Open Sans"/>
                <a:sym typeface="Open Sans"/>
              </a:rPr>
              <a:t>draft</a:t>
            </a:r>
            <a:r>
              <a:rPr lang="en" sz="1200">
                <a:solidFill>
                  <a:schemeClr val="dk2"/>
                </a:solidFill>
                <a:latin typeface="Open Sans"/>
                <a:ea typeface="Open Sans"/>
                <a:cs typeface="Open Sans"/>
                <a:sym typeface="Open Sans"/>
              </a:rPr>
              <a:t> your essay</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9</a:t>
            </a:r>
            <a:r>
              <a:rPr lang="en" sz="1200">
                <a:solidFill>
                  <a:schemeClr val="dk2"/>
                </a:solidFill>
                <a:latin typeface="Open Sans"/>
                <a:ea typeface="Open Sans"/>
                <a:cs typeface="Open Sans"/>
                <a:sym typeface="Open Sans"/>
              </a:rPr>
              <a:t>  </a:t>
            </a:r>
            <a:r>
              <a:rPr b="1" lang="en" sz="1200">
                <a:solidFill>
                  <a:schemeClr val="dk2"/>
                </a:solidFill>
                <a:latin typeface="Open Sans"/>
                <a:ea typeface="Open Sans"/>
                <a:cs typeface="Open Sans"/>
                <a:sym typeface="Open Sans"/>
              </a:rPr>
              <a:t>Edit</a:t>
            </a:r>
            <a:r>
              <a:rPr lang="en" sz="1200">
                <a:solidFill>
                  <a:schemeClr val="dk2"/>
                </a:solidFill>
                <a:latin typeface="Open Sans"/>
                <a:ea typeface="Open Sans"/>
                <a:cs typeface="Open Sans"/>
                <a:sym typeface="Open Sans"/>
              </a:rPr>
              <a:t> and </a:t>
            </a:r>
            <a:r>
              <a:rPr b="1" lang="en" sz="1200">
                <a:solidFill>
                  <a:schemeClr val="dk2"/>
                </a:solidFill>
                <a:latin typeface="Open Sans"/>
                <a:ea typeface="Open Sans"/>
                <a:cs typeface="Open Sans"/>
                <a:sym typeface="Open Sans"/>
              </a:rPr>
              <a:t>revise</a:t>
            </a:r>
            <a:r>
              <a:rPr lang="en" sz="1200">
                <a:solidFill>
                  <a:schemeClr val="dk2"/>
                </a:solidFill>
                <a:latin typeface="Open Sans"/>
                <a:ea typeface="Open Sans"/>
                <a:cs typeface="Open Sans"/>
                <a:sym typeface="Open Sans"/>
              </a:rPr>
              <a:t> your essay</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70" name="Google Shape;70;p1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1" name="Google Shape;71;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pic>
        <p:nvPicPr>
          <p:cNvPr id="279" name="Google Shape;279;p3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80" name="Google Shape;280;p32"/>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Plan your essay</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81" name="Google Shape;281;p3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282" name="Google Shape;282;p32"/>
          <p:cNvPicPr preferRelativeResize="0"/>
          <p:nvPr/>
        </p:nvPicPr>
        <p:blipFill>
          <a:blip r:embed="rId4">
            <a:alphaModFix/>
          </a:blip>
          <a:stretch>
            <a:fillRect/>
          </a:stretch>
        </p:blipFill>
        <p:spPr>
          <a:xfrm>
            <a:off x="7258825" y="4030000"/>
            <a:ext cx="1383300" cy="741000"/>
          </a:xfrm>
          <a:prstGeom prst="rect">
            <a:avLst/>
          </a:prstGeom>
          <a:noFill/>
          <a:ln>
            <a:noFill/>
          </a:ln>
        </p:spPr>
      </p:pic>
      <p:sp>
        <p:nvSpPr>
          <p:cNvPr id="283" name="Google Shape;283;p32"/>
          <p:cNvSpPr txBox="1"/>
          <p:nvPr/>
        </p:nvSpPr>
        <p:spPr>
          <a:xfrm>
            <a:off x="743800" y="1502875"/>
            <a:ext cx="6755700" cy="741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Your next step is to put together the information that you’ve gathered into a workable form. Have you completed each of the following steps:</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284" name="Google Shape;284;p32"/>
          <p:cNvPicPr preferRelativeResize="0"/>
          <p:nvPr/>
        </p:nvPicPr>
        <p:blipFill>
          <a:blip r:embed="rId5">
            <a:alphaModFix/>
          </a:blip>
          <a:stretch>
            <a:fillRect/>
          </a:stretch>
        </p:blipFill>
        <p:spPr>
          <a:xfrm>
            <a:off x="1177100" y="2400852"/>
            <a:ext cx="277858" cy="232500"/>
          </a:xfrm>
          <a:prstGeom prst="rect">
            <a:avLst/>
          </a:prstGeom>
          <a:noFill/>
          <a:ln>
            <a:noFill/>
          </a:ln>
        </p:spPr>
      </p:pic>
      <p:sp>
        <p:nvSpPr>
          <p:cNvPr id="285" name="Google Shape;285;p32"/>
          <p:cNvSpPr txBox="1"/>
          <p:nvPr/>
        </p:nvSpPr>
        <p:spPr>
          <a:xfrm>
            <a:off x="1643250" y="2304000"/>
            <a:ext cx="5526900" cy="741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Chosen and refined a topic?</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Completed preliminary research?</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Crafted a claim?</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Located, evaluated, and chosen resources based on credibility? Avoided logical fallacies?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Recorded citations for all sources?</a:t>
            </a:r>
            <a:endParaRPr>
              <a:solidFill>
                <a:schemeClr val="dk2"/>
              </a:solidFill>
              <a:latin typeface="Open Sans"/>
              <a:ea typeface="Open Sans"/>
              <a:cs typeface="Open Sans"/>
              <a:sym typeface="Open Sans"/>
            </a:endParaRPr>
          </a:p>
        </p:txBody>
      </p:sp>
      <p:pic>
        <p:nvPicPr>
          <p:cNvPr id="286" name="Google Shape;286;p32"/>
          <p:cNvPicPr preferRelativeResize="0"/>
          <p:nvPr/>
        </p:nvPicPr>
        <p:blipFill>
          <a:blip r:embed="rId5">
            <a:alphaModFix/>
          </a:blip>
          <a:stretch>
            <a:fillRect/>
          </a:stretch>
        </p:blipFill>
        <p:spPr>
          <a:xfrm>
            <a:off x="1177100" y="2704452"/>
            <a:ext cx="277858" cy="232500"/>
          </a:xfrm>
          <a:prstGeom prst="rect">
            <a:avLst/>
          </a:prstGeom>
          <a:noFill/>
          <a:ln>
            <a:noFill/>
          </a:ln>
        </p:spPr>
      </p:pic>
      <p:pic>
        <p:nvPicPr>
          <p:cNvPr id="287" name="Google Shape;287;p32"/>
          <p:cNvPicPr preferRelativeResize="0"/>
          <p:nvPr/>
        </p:nvPicPr>
        <p:blipFill>
          <a:blip r:embed="rId5">
            <a:alphaModFix/>
          </a:blip>
          <a:stretch>
            <a:fillRect/>
          </a:stretch>
        </p:blipFill>
        <p:spPr>
          <a:xfrm>
            <a:off x="1177100" y="3045002"/>
            <a:ext cx="277858" cy="232500"/>
          </a:xfrm>
          <a:prstGeom prst="rect">
            <a:avLst/>
          </a:prstGeom>
          <a:noFill/>
          <a:ln>
            <a:noFill/>
          </a:ln>
        </p:spPr>
      </p:pic>
      <p:pic>
        <p:nvPicPr>
          <p:cNvPr id="288" name="Google Shape;288;p32"/>
          <p:cNvPicPr preferRelativeResize="0"/>
          <p:nvPr/>
        </p:nvPicPr>
        <p:blipFill>
          <a:blip r:embed="rId5">
            <a:alphaModFix/>
          </a:blip>
          <a:stretch>
            <a:fillRect/>
          </a:stretch>
        </p:blipFill>
        <p:spPr>
          <a:xfrm>
            <a:off x="1177100" y="3348602"/>
            <a:ext cx="277858" cy="232500"/>
          </a:xfrm>
          <a:prstGeom prst="rect">
            <a:avLst/>
          </a:prstGeom>
          <a:noFill/>
          <a:ln>
            <a:noFill/>
          </a:ln>
        </p:spPr>
      </p:pic>
      <p:pic>
        <p:nvPicPr>
          <p:cNvPr id="289" name="Google Shape;289;p32"/>
          <p:cNvPicPr preferRelativeResize="0"/>
          <p:nvPr/>
        </p:nvPicPr>
        <p:blipFill>
          <a:blip r:embed="rId5">
            <a:alphaModFix/>
          </a:blip>
          <a:stretch>
            <a:fillRect/>
          </a:stretch>
        </p:blipFill>
        <p:spPr>
          <a:xfrm>
            <a:off x="1177100" y="3652202"/>
            <a:ext cx="277858" cy="232500"/>
          </a:xfrm>
          <a:prstGeom prst="rect">
            <a:avLst/>
          </a:prstGeom>
          <a:noFill/>
          <a:ln>
            <a:noFill/>
          </a:ln>
        </p:spPr>
      </p:pic>
      <p:pic>
        <p:nvPicPr>
          <p:cNvPr id="290" name="Google Shape;290;p32"/>
          <p:cNvPicPr preferRelativeResize="0"/>
          <p:nvPr/>
        </p:nvPicPr>
        <p:blipFill>
          <a:blip r:embed="rId5">
            <a:alphaModFix/>
          </a:blip>
          <a:stretch>
            <a:fillRect/>
          </a:stretch>
        </p:blipFill>
        <p:spPr>
          <a:xfrm>
            <a:off x="1177100" y="3955802"/>
            <a:ext cx="277858" cy="232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3"/>
          <p:cNvSpPr txBox="1"/>
          <p:nvPr/>
        </p:nvSpPr>
        <p:spPr>
          <a:xfrm>
            <a:off x="752400" y="732425"/>
            <a:ext cx="72249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rgbClr val="003C46"/>
                </a:solidFill>
                <a:latin typeface="Lexend Deca"/>
                <a:ea typeface="Lexend Deca"/>
                <a:cs typeface="Lexend Deca"/>
                <a:sym typeface="Lexend Deca"/>
              </a:rPr>
              <a:t>How and why might your claim change as you draft your argument? Use examples as appropriate.</a:t>
            </a:r>
            <a:endParaRPr sz="2500">
              <a:solidFill>
                <a:srgbClr val="003C46"/>
              </a:solidFill>
              <a:latin typeface="Lexend Deca"/>
              <a:ea typeface="Lexend Deca"/>
              <a:cs typeface="Lexend Deca"/>
              <a:sym typeface="Lexend Deca"/>
            </a:endParaRPr>
          </a:p>
        </p:txBody>
      </p:sp>
      <p:pic>
        <p:nvPicPr>
          <p:cNvPr id="296" name="Google Shape;296;p3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97" name="Google Shape;297;p33"/>
          <p:cNvSpPr/>
          <p:nvPr/>
        </p:nvSpPr>
        <p:spPr>
          <a:xfrm>
            <a:off x="901950" y="2232575"/>
            <a:ext cx="7340100" cy="23871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3"/>
          <p:cNvSpPr/>
          <p:nvPr/>
        </p:nvSpPr>
        <p:spPr>
          <a:xfrm>
            <a:off x="7227625" y="3882050"/>
            <a:ext cx="1439100" cy="812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9" name="Google Shape;299;p33"/>
          <p:cNvPicPr preferRelativeResize="0"/>
          <p:nvPr/>
        </p:nvPicPr>
        <p:blipFill>
          <a:blip r:embed="rId4">
            <a:alphaModFix/>
          </a:blip>
          <a:stretch>
            <a:fillRect/>
          </a:stretch>
        </p:blipFill>
        <p:spPr>
          <a:xfrm>
            <a:off x="7277025" y="3529875"/>
            <a:ext cx="1503150" cy="1629475"/>
          </a:xfrm>
          <a:prstGeom prst="rect">
            <a:avLst/>
          </a:prstGeom>
          <a:noFill/>
          <a:ln>
            <a:noFill/>
          </a:ln>
        </p:spPr>
      </p:pic>
      <p:sp>
        <p:nvSpPr>
          <p:cNvPr id="300" name="Google Shape;300;p3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nvSpPr>
        <p:spPr>
          <a:xfrm>
            <a:off x="676200" y="1516950"/>
            <a:ext cx="5910000" cy="35100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locate and evaluate resources for credibility and for relevance.</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identify logical fallacies in writing.</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record citations for all credible resources to be used.</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use appropriate academic vocabulary as required by classroom activities.</a:t>
            </a:r>
            <a:endParaRPr>
              <a:solidFill>
                <a:schemeClr val="dk2"/>
              </a:solidFill>
              <a:latin typeface="Open Sans"/>
              <a:ea typeface="Open Sans"/>
              <a:cs typeface="Open Sans"/>
              <a:sym typeface="Open Sans"/>
            </a:endParaRPr>
          </a:p>
          <a:p>
            <a:pPr indent="0" lvl="0" marL="45720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77" name="Google Shape;77;p1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8" name="Google Shape;78;p15"/>
          <p:cNvSpPr txBox="1"/>
          <p:nvPr/>
        </p:nvSpPr>
        <p:spPr>
          <a:xfrm>
            <a:off x="752400" y="886975"/>
            <a:ext cx="7825800" cy="40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with integrity: Lesson 3 objectives</a:t>
            </a:r>
            <a:endParaRPr sz="2500">
              <a:solidFill>
                <a:srgbClr val="003C46"/>
              </a:solidFill>
              <a:latin typeface="Lexend Deca"/>
              <a:ea typeface="Lexend Deca"/>
              <a:cs typeface="Lexend Deca"/>
              <a:sym typeface="Lexend Deca"/>
            </a:endParaRPr>
          </a:p>
        </p:txBody>
      </p:sp>
      <p:pic>
        <p:nvPicPr>
          <p:cNvPr id="79" name="Google Shape;79;p15"/>
          <p:cNvPicPr preferRelativeResize="0"/>
          <p:nvPr/>
        </p:nvPicPr>
        <p:blipFill>
          <a:blip r:embed="rId4">
            <a:alphaModFix/>
          </a:blip>
          <a:stretch>
            <a:fillRect/>
          </a:stretch>
        </p:blipFill>
        <p:spPr>
          <a:xfrm>
            <a:off x="7455375" y="3446250"/>
            <a:ext cx="1222050" cy="1324750"/>
          </a:xfrm>
          <a:prstGeom prst="rect">
            <a:avLst/>
          </a:prstGeom>
          <a:noFill/>
          <a:ln>
            <a:noFill/>
          </a:ln>
        </p:spPr>
      </p:pic>
      <p:sp>
        <p:nvSpPr>
          <p:cNvPr id="80" name="Google Shape;80;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nvSpPr>
        <p:spPr>
          <a:xfrm>
            <a:off x="786725" y="629350"/>
            <a:ext cx="61086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003C46"/>
                </a:solidFill>
                <a:latin typeface="Lexend Deca"/>
                <a:ea typeface="Lexend Deca"/>
                <a:cs typeface="Lexend Deca"/>
                <a:sym typeface="Lexend Deca"/>
              </a:rPr>
              <a:t>What makes evidence “credible?” Why is this important?</a:t>
            </a:r>
            <a:endParaRPr sz="2400">
              <a:solidFill>
                <a:srgbClr val="003C46"/>
              </a:solidFill>
              <a:latin typeface="Lexend Deca"/>
              <a:ea typeface="Lexend Deca"/>
              <a:cs typeface="Lexend Deca"/>
              <a:sym typeface="Lexend Deca"/>
            </a:endParaRPr>
          </a:p>
          <a:p>
            <a:pPr indent="0" lvl="0" marL="0" rtl="0" algn="l">
              <a:lnSpc>
                <a:spcPct val="100000"/>
              </a:lnSpc>
              <a:spcBef>
                <a:spcPts val="0"/>
              </a:spcBef>
              <a:spcAft>
                <a:spcPts val="0"/>
              </a:spcAft>
              <a:buNone/>
            </a:pPr>
            <a:r>
              <a:t/>
            </a:r>
            <a:endParaRPr sz="2400">
              <a:solidFill>
                <a:srgbClr val="003C46"/>
              </a:solidFill>
              <a:latin typeface="Lexend Deca"/>
              <a:ea typeface="Lexend Deca"/>
              <a:cs typeface="Lexend Deca"/>
              <a:sym typeface="Lexend Deca"/>
            </a:endParaRPr>
          </a:p>
        </p:txBody>
      </p:sp>
      <p:pic>
        <p:nvPicPr>
          <p:cNvPr id="86" name="Google Shape;86;p1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87" name="Google Shape;87;p16"/>
          <p:cNvSpPr/>
          <p:nvPr/>
        </p:nvSpPr>
        <p:spPr>
          <a:xfrm>
            <a:off x="880075" y="1631500"/>
            <a:ext cx="7355100" cy="29376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7802025" y="3766800"/>
            <a:ext cx="864600" cy="927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 name="Google Shape;89;p16"/>
          <p:cNvPicPr preferRelativeResize="0"/>
          <p:nvPr/>
        </p:nvPicPr>
        <p:blipFill>
          <a:blip r:embed="rId4">
            <a:alphaModFix/>
          </a:blip>
          <a:stretch>
            <a:fillRect/>
          </a:stretch>
        </p:blipFill>
        <p:spPr>
          <a:xfrm>
            <a:off x="7608613" y="3521775"/>
            <a:ext cx="1363275" cy="1477825"/>
          </a:xfrm>
          <a:prstGeom prst="rect">
            <a:avLst/>
          </a:prstGeom>
          <a:noFill/>
          <a:ln>
            <a:noFill/>
          </a:ln>
        </p:spPr>
      </p:pic>
      <p:sp>
        <p:nvSpPr>
          <p:cNvPr id="90" name="Google Shape;90;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pic>
        <p:nvPicPr>
          <p:cNvPr id="95" name="Google Shape;95;p17"/>
          <p:cNvPicPr preferRelativeResize="0"/>
          <p:nvPr/>
        </p:nvPicPr>
        <p:blipFill>
          <a:blip r:embed="rId3">
            <a:alphaModFix/>
          </a:blip>
          <a:stretch>
            <a:fillRect/>
          </a:stretch>
        </p:blipFill>
        <p:spPr>
          <a:xfrm>
            <a:off x="7259399" y="3717340"/>
            <a:ext cx="1479825" cy="1053658"/>
          </a:xfrm>
          <a:prstGeom prst="rect">
            <a:avLst/>
          </a:prstGeom>
          <a:noFill/>
          <a:ln>
            <a:noFill/>
          </a:ln>
        </p:spPr>
      </p:pic>
      <p:sp>
        <p:nvSpPr>
          <p:cNvPr id="96" name="Google Shape;96;p17"/>
          <p:cNvSpPr txBox="1"/>
          <p:nvPr/>
        </p:nvSpPr>
        <p:spPr>
          <a:xfrm>
            <a:off x="743800" y="1863500"/>
            <a:ext cx="67557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Ask yourself, does the resource meet credibility standards? Review the following to be sure that it does!</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Origin</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Author</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Purpose</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Perspective</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Academic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Relevance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97" name="Google Shape;97;p17"/>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98" name="Google Shape;98;p17"/>
          <p:cNvSpPr txBox="1"/>
          <p:nvPr/>
        </p:nvSpPr>
        <p:spPr>
          <a:xfrm>
            <a:off x="743800" y="809700"/>
            <a:ext cx="70272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Locate and evaluate resources for credibility and inclusion of logical fallacies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99" name="Google Shape;99;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p:nvPr/>
        </p:nvSpPr>
        <p:spPr>
          <a:xfrm>
            <a:off x="4568175" y="2636425"/>
            <a:ext cx="3649500" cy="1803300"/>
          </a:xfrm>
          <a:prstGeom prst="roundRect">
            <a:avLst>
              <a:gd fmla="val 16667" name="adj"/>
            </a:avLst>
          </a:prstGeom>
          <a:solidFill>
            <a:srgbClr val="F3F3F3"/>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8"/>
          <p:cNvSpPr txBox="1"/>
          <p:nvPr/>
        </p:nvSpPr>
        <p:spPr>
          <a:xfrm>
            <a:off x="743800" y="1863500"/>
            <a:ext cx="67557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Origin</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Author</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Purpose</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Perspective</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Academic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Relevance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06" name="Google Shape;106;p1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07" name="Google Shape;107;p18"/>
          <p:cNvSpPr txBox="1"/>
          <p:nvPr/>
        </p:nvSpPr>
        <p:spPr>
          <a:xfrm>
            <a:off x="743800" y="809700"/>
            <a:ext cx="70272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Locate and evaluate resources for credibility and inclusion of logical fallacies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08" name="Google Shape;108;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09" name="Google Shape;109;p18"/>
          <p:cNvSpPr txBox="1"/>
          <p:nvPr/>
        </p:nvSpPr>
        <p:spPr>
          <a:xfrm>
            <a:off x="4935850" y="2842375"/>
            <a:ext cx="3000000" cy="1391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a:solidFill>
                  <a:schemeClr val="dk2"/>
                </a:solidFill>
                <a:latin typeface="Open Sans"/>
                <a:ea typeface="Open Sans"/>
                <a:cs typeface="Open Sans"/>
                <a:sym typeface="Open Sans"/>
              </a:rPr>
              <a:t>For modeling purposes, we will use the </a:t>
            </a:r>
            <a:r>
              <a:rPr lang="en" u="sng">
                <a:solidFill>
                  <a:srgbClr val="003C46"/>
                </a:solidFill>
                <a:latin typeface="Open Sans"/>
                <a:ea typeface="Open Sans"/>
                <a:cs typeface="Open Sans"/>
                <a:sym typeface="Open Sans"/>
                <a:hlinkClick r:id="rId4">
                  <a:extLst>
                    <a:ext uri="{A12FA001-AC4F-418D-AE19-62706E023703}">
                      <ahyp:hlinkClr val="tx"/>
                    </a:ext>
                  </a:extLst>
                </a:hlinkClick>
              </a:rPr>
              <a:t>speech</a:t>
            </a:r>
            <a:r>
              <a:rPr lang="en">
                <a:solidFill>
                  <a:schemeClr val="dk2"/>
                </a:solidFill>
                <a:latin typeface="Open Sans"/>
                <a:ea typeface="Open Sans"/>
                <a:cs typeface="Open Sans"/>
                <a:sym typeface="Open Sans"/>
              </a:rPr>
              <a:t> that then President Barack Obama gave on October 31, 2015, on criminal justice.</a:t>
            </a:r>
            <a:endParaRPr>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1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15" name="Google Shape;115;p19"/>
          <p:cNvSpPr txBox="1"/>
          <p:nvPr/>
        </p:nvSpPr>
        <p:spPr>
          <a:xfrm>
            <a:off x="792150" y="640400"/>
            <a:ext cx="75597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003C46"/>
                </a:solidFill>
                <a:latin typeface="Lexend Deca"/>
                <a:ea typeface="Lexend Deca"/>
                <a:cs typeface="Lexend Deca"/>
                <a:sym typeface="Lexend Deca"/>
              </a:rPr>
              <a:t>Practice source: Weekly Address: It’s Time To Reform our Criminal Justice System</a:t>
            </a:r>
            <a:endParaRPr sz="24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16" name="Google Shape;116;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graphicFrame>
        <p:nvGraphicFramePr>
          <p:cNvPr id="117" name="Google Shape;117;p19"/>
          <p:cNvGraphicFramePr/>
          <p:nvPr/>
        </p:nvGraphicFramePr>
        <p:xfrm>
          <a:off x="849811" y="1594885"/>
          <a:ext cx="3000000" cy="3000000"/>
        </p:xfrm>
        <a:graphic>
          <a:graphicData uri="http://schemas.openxmlformats.org/drawingml/2006/table">
            <a:tbl>
              <a:tblPr>
                <a:noFill/>
                <a:tableStyleId>{C41DBB48-5972-4076-AF62-36888F8305B9}</a:tableStyleId>
              </a:tblPr>
              <a:tblGrid>
                <a:gridCol w="1320175"/>
                <a:gridCol w="5417225"/>
                <a:gridCol w="959025"/>
              </a:tblGrid>
              <a:tr h="354450">
                <a:tc>
                  <a:txBody>
                    <a:bodyPr/>
                    <a:lstStyle/>
                    <a:p>
                      <a:pPr indent="0" lvl="0" marL="0" rtl="0" algn="ctr">
                        <a:lnSpc>
                          <a:spcPct val="250000"/>
                        </a:lnSpc>
                        <a:spcBef>
                          <a:spcPts val="0"/>
                        </a:spcBef>
                        <a:spcAft>
                          <a:spcPts val="0"/>
                        </a:spcAft>
                        <a:buClr>
                          <a:schemeClr val="dk1"/>
                        </a:buClr>
                        <a:buSzPts val="1100"/>
                        <a:buFont typeface="Arial"/>
                        <a:buNone/>
                      </a:pPr>
                      <a:r>
                        <a:rPr b="1" lang="en" sz="1000">
                          <a:solidFill>
                            <a:srgbClr val="434343"/>
                          </a:solidFill>
                          <a:latin typeface="Open Sans"/>
                          <a:ea typeface="Open Sans"/>
                          <a:cs typeface="Open Sans"/>
                          <a:sym typeface="Open Sans"/>
                        </a:rPr>
                        <a:t>Credibility factor</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Clr>
                          <a:schemeClr val="dk1"/>
                        </a:buClr>
                        <a:buSzPts val="1100"/>
                        <a:buFont typeface="Arial"/>
                        <a:buNone/>
                      </a:pPr>
                      <a:r>
                        <a:rPr b="1" lang="en" sz="1000">
                          <a:solidFill>
                            <a:srgbClr val="434343"/>
                          </a:solidFill>
                          <a:latin typeface="Open Sans"/>
                          <a:ea typeface="Open Sans"/>
                          <a:cs typeface="Open Sans"/>
                          <a:sym typeface="Open Sans"/>
                        </a:rPr>
                        <a:t>Observations/reflections/notes on source</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Rating:</a:t>
                      </a:r>
                      <a:endParaRPr b="1" sz="1000">
                        <a:latin typeface="Open Sans"/>
                        <a:ea typeface="Open Sans"/>
                        <a:cs typeface="Open Sans"/>
                        <a:sym typeface="Open Sans"/>
                      </a:endParaRPr>
                    </a:p>
                  </a:txBody>
                  <a:tcPr marT="91425" marB="91425" marR="91425" marL="91425"/>
                </a:tc>
              </a:tr>
              <a:tr h="381325">
                <a:tc>
                  <a:txBody>
                    <a:bodyPr/>
                    <a:lstStyle/>
                    <a:p>
                      <a:pPr indent="0" lvl="0" marL="0" rtl="0" algn="ctr">
                        <a:lnSpc>
                          <a:spcPct val="200000"/>
                        </a:lnSpc>
                        <a:spcBef>
                          <a:spcPts val="0"/>
                        </a:spcBef>
                        <a:spcAft>
                          <a:spcPts val="0"/>
                        </a:spcAft>
                        <a:buClr>
                          <a:schemeClr val="dk1"/>
                        </a:buClr>
                        <a:buSzPts val="1100"/>
                        <a:buFont typeface="Arial"/>
                        <a:buNone/>
                      </a:pPr>
                      <a:r>
                        <a:rPr b="1" lang="en" sz="900">
                          <a:solidFill>
                            <a:srgbClr val="0096FF"/>
                          </a:solidFill>
                          <a:latin typeface="Open Sans"/>
                          <a:ea typeface="Open Sans"/>
                          <a:cs typeface="Open Sans"/>
                          <a:sym typeface="Open Sans"/>
                        </a:rPr>
                        <a:t>Origin</a:t>
                      </a:r>
                      <a:endParaRPr b="1"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Clr>
                          <a:schemeClr val="dk1"/>
                        </a:buClr>
                        <a:buSzPts val="1100"/>
                        <a:buFont typeface="Arial"/>
                        <a:buNone/>
                      </a:pPr>
                      <a:r>
                        <a:rPr lang="en" sz="900">
                          <a:solidFill>
                            <a:srgbClr val="434343"/>
                          </a:solidFill>
                          <a:latin typeface="Open Sans"/>
                          <a:ea typeface="Open Sans"/>
                          <a:cs typeface="Open Sans"/>
                          <a:sym typeface="Open Sans"/>
                        </a:rPr>
                        <a:t>Author</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Clr>
                          <a:schemeClr val="dk1"/>
                        </a:buClr>
                        <a:buSzPts val="1100"/>
                        <a:buFont typeface="Arial"/>
                        <a:buNone/>
                      </a:pPr>
                      <a:r>
                        <a:rPr lang="en" sz="900">
                          <a:solidFill>
                            <a:srgbClr val="434343"/>
                          </a:solidFill>
                          <a:latin typeface="Open Sans"/>
                          <a:ea typeface="Open Sans"/>
                          <a:cs typeface="Open Sans"/>
                          <a:sym typeface="Open Sans"/>
                        </a:rPr>
                        <a:t>Purpose</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Clr>
                          <a:schemeClr val="dk1"/>
                        </a:buClr>
                        <a:buSzPts val="1100"/>
                        <a:buFont typeface="Arial"/>
                        <a:buNone/>
                      </a:pPr>
                      <a:r>
                        <a:rPr lang="en" sz="900">
                          <a:solidFill>
                            <a:srgbClr val="434343"/>
                          </a:solidFill>
                          <a:latin typeface="Open Sans"/>
                          <a:ea typeface="Open Sans"/>
                          <a:cs typeface="Open Sans"/>
                          <a:sym typeface="Open Sans"/>
                        </a:rPr>
                        <a:t>Perspective</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Clr>
                          <a:schemeClr val="dk1"/>
                        </a:buClr>
                        <a:buSzPts val="1100"/>
                        <a:buFont typeface="Arial"/>
                        <a:buNone/>
                      </a:pPr>
                      <a:r>
                        <a:rPr lang="en" sz="900">
                          <a:solidFill>
                            <a:srgbClr val="434343"/>
                          </a:solidFill>
                          <a:latin typeface="Open Sans"/>
                          <a:ea typeface="Open Sans"/>
                          <a:cs typeface="Open Sans"/>
                          <a:sym typeface="Open Sans"/>
                        </a:rPr>
                        <a:t>Academic</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Clr>
                          <a:schemeClr val="dk1"/>
                        </a:buClr>
                        <a:buSzPts val="1100"/>
                        <a:buFont typeface="Arial"/>
                        <a:buNone/>
                      </a:pPr>
                      <a:r>
                        <a:rPr lang="en" sz="900">
                          <a:solidFill>
                            <a:srgbClr val="434343"/>
                          </a:solidFill>
                          <a:latin typeface="Open Sans"/>
                          <a:ea typeface="Open Sans"/>
                          <a:cs typeface="Open Sans"/>
                          <a:sym typeface="Open Sans"/>
                        </a:rPr>
                        <a:t>Relevance</a:t>
                      </a:r>
                      <a:endParaRPr sz="900">
                        <a:solidFill>
                          <a:srgbClr val="434343"/>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18" name="Google Shape;118;p19"/>
          <p:cNvSpPr txBox="1"/>
          <p:nvPr/>
        </p:nvSpPr>
        <p:spPr>
          <a:xfrm>
            <a:off x="849800" y="4382725"/>
            <a:ext cx="25452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Would you use this source as a reference?</a:t>
            </a:r>
            <a:endParaRPr sz="900">
              <a:latin typeface="Open Sans"/>
              <a:ea typeface="Open Sans"/>
              <a:cs typeface="Open Sans"/>
              <a:sym typeface="Open Sans"/>
            </a:endParaRPr>
          </a:p>
        </p:txBody>
      </p:sp>
      <p:cxnSp>
        <p:nvCxnSpPr>
          <p:cNvPr id="119" name="Google Shape;119;p19"/>
          <p:cNvCxnSpPr/>
          <p:nvPr/>
        </p:nvCxnSpPr>
        <p:spPr>
          <a:xfrm>
            <a:off x="3470700" y="4337325"/>
            <a:ext cx="0" cy="425700"/>
          </a:xfrm>
          <a:prstGeom prst="straightConnector1">
            <a:avLst/>
          </a:prstGeom>
          <a:noFill/>
          <a:ln cap="flat" cmpd="sng" w="9525">
            <a:solidFill>
              <a:srgbClr val="9E9E9E"/>
            </a:solidFill>
            <a:prstDash val="solid"/>
            <a:round/>
            <a:headEnd len="med" w="med" type="none"/>
            <a:tailEnd len="med" w="med" type="none"/>
          </a:ln>
        </p:spPr>
      </p:cxnSp>
      <p:cxnSp>
        <p:nvCxnSpPr>
          <p:cNvPr id="120" name="Google Shape;120;p19"/>
          <p:cNvCxnSpPr/>
          <p:nvPr/>
        </p:nvCxnSpPr>
        <p:spPr>
          <a:xfrm>
            <a:off x="5308175" y="4337325"/>
            <a:ext cx="0" cy="425700"/>
          </a:xfrm>
          <a:prstGeom prst="straightConnector1">
            <a:avLst/>
          </a:prstGeom>
          <a:noFill/>
          <a:ln cap="flat" cmpd="sng" w="9525">
            <a:solidFill>
              <a:srgbClr val="9E9E9E"/>
            </a:solidFill>
            <a:prstDash val="solid"/>
            <a:round/>
            <a:headEnd len="med" w="med" type="none"/>
            <a:tailEnd len="med" w="med" type="none"/>
          </a:ln>
        </p:spPr>
      </p:cxnSp>
      <p:sp>
        <p:nvSpPr>
          <p:cNvPr id="121" name="Google Shape;121;p19"/>
          <p:cNvSpPr txBox="1"/>
          <p:nvPr/>
        </p:nvSpPr>
        <p:spPr>
          <a:xfrm>
            <a:off x="5428275" y="4388625"/>
            <a:ext cx="1079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Why or why not?</a:t>
            </a:r>
            <a:endParaRPr sz="900">
              <a:latin typeface="Open Sans"/>
              <a:ea typeface="Open Sans"/>
              <a:cs typeface="Open Sans"/>
              <a:sym typeface="Open Sans"/>
            </a:endParaRPr>
          </a:p>
        </p:txBody>
      </p:sp>
      <p:sp>
        <p:nvSpPr>
          <p:cNvPr id="122" name="Google Shape;122;p19"/>
          <p:cNvSpPr txBox="1"/>
          <p:nvPr/>
        </p:nvSpPr>
        <p:spPr>
          <a:xfrm>
            <a:off x="2282700" y="1910400"/>
            <a:ext cx="512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The domain is .gov -- </a:t>
            </a:r>
            <a:r>
              <a:rPr lang="en" sz="900" u="sng">
                <a:solidFill>
                  <a:srgbClr val="003C46"/>
                </a:solidFill>
                <a:latin typeface="Open Sans"/>
                <a:ea typeface="Open Sans"/>
                <a:cs typeface="Open Sans"/>
                <a:sym typeface="Open Sans"/>
                <a:hlinkClick r:id="rId4">
                  <a:extLst>
                    <a:ext uri="{A12FA001-AC4F-418D-AE19-62706E023703}">
                      <ahyp:hlinkClr val="tx"/>
                    </a:ext>
                  </a:extLst>
                </a:hlinkClick>
              </a:rPr>
              <a:t>https://obamawhitehouse.archives.gov/</a:t>
            </a:r>
            <a:r>
              <a:rPr lang="en" sz="900">
                <a:solidFill>
                  <a:schemeClr val="dk2"/>
                </a:solidFill>
                <a:latin typeface="Open Sans"/>
                <a:ea typeface="Open Sans"/>
                <a:cs typeface="Open Sans"/>
                <a:sym typeface="Open Sans"/>
              </a:rPr>
              <a:t> - it is a public speech that can be easily confirmed.</a:t>
            </a:r>
            <a:endParaRPr sz="900">
              <a:solidFill>
                <a:schemeClr val="dk2"/>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id="127" name="Google Shape;127;p2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28" name="Google Shape;128;p20"/>
          <p:cNvSpPr txBox="1"/>
          <p:nvPr/>
        </p:nvSpPr>
        <p:spPr>
          <a:xfrm>
            <a:off x="792150" y="640400"/>
            <a:ext cx="75597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003C46"/>
                </a:solidFill>
                <a:latin typeface="Lexend Deca"/>
                <a:ea typeface="Lexend Deca"/>
                <a:cs typeface="Lexend Deca"/>
                <a:sym typeface="Lexend Deca"/>
              </a:rPr>
              <a:t>Practice source: Weekly Address: It’s Time To Reform our Criminal Justice System</a:t>
            </a:r>
            <a:endParaRPr sz="24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29" name="Google Shape;129;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graphicFrame>
        <p:nvGraphicFramePr>
          <p:cNvPr id="130" name="Google Shape;130;p20"/>
          <p:cNvGraphicFramePr/>
          <p:nvPr/>
        </p:nvGraphicFramePr>
        <p:xfrm>
          <a:off x="849811" y="1594885"/>
          <a:ext cx="3000000" cy="3000000"/>
        </p:xfrm>
        <a:graphic>
          <a:graphicData uri="http://schemas.openxmlformats.org/drawingml/2006/table">
            <a:tbl>
              <a:tblPr>
                <a:noFill/>
                <a:tableStyleId>{C41DBB48-5972-4076-AF62-36888F8305B9}</a:tableStyleId>
              </a:tblPr>
              <a:tblGrid>
                <a:gridCol w="1320175"/>
                <a:gridCol w="5417225"/>
                <a:gridCol w="959025"/>
              </a:tblGrid>
              <a:tr h="354450">
                <a:tc>
                  <a:txBody>
                    <a:bodyPr/>
                    <a:lstStyle/>
                    <a:p>
                      <a:pPr indent="0" lvl="0" marL="0" rtl="0" algn="ctr">
                        <a:lnSpc>
                          <a:spcPct val="250000"/>
                        </a:lnSpc>
                        <a:spcBef>
                          <a:spcPts val="0"/>
                        </a:spcBef>
                        <a:spcAft>
                          <a:spcPts val="0"/>
                        </a:spcAft>
                        <a:buNone/>
                      </a:pPr>
                      <a:r>
                        <a:rPr b="1" lang="en" sz="1000">
                          <a:solidFill>
                            <a:srgbClr val="434343"/>
                          </a:solidFill>
                          <a:latin typeface="Open Sans"/>
                          <a:ea typeface="Open Sans"/>
                          <a:cs typeface="Open Sans"/>
                          <a:sym typeface="Open Sans"/>
                        </a:rPr>
                        <a:t>Credibility factor</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Observations/reflections/notes on source</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Rating:</a:t>
                      </a:r>
                      <a:endParaRPr b="1" sz="1000">
                        <a:latin typeface="Open Sans"/>
                        <a:ea typeface="Open Sans"/>
                        <a:cs typeface="Open Sans"/>
                        <a:sym typeface="Open Sans"/>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Origin</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b="1" lang="en" sz="900">
                          <a:solidFill>
                            <a:srgbClr val="0096FF"/>
                          </a:solidFill>
                          <a:latin typeface="Open Sans"/>
                          <a:ea typeface="Open Sans"/>
                          <a:cs typeface="Open Sans"/>
                          <a:sym typeface="Open Sans"/>
                        </a:rPr>
                        <a:t>Author</a:t>
                      </a:r>
                      <a:endParaRPr b="1" sz="900">
                        <a:solidFill>
                          <a:srgbClr val="0096FF"/>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Purpose</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Perspective</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Academic</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Relevance</a:t>
                      </a:r>
                      <a:endParaRPr sz="900">
                        <a:solidFill>
                          <a:srgbClr val="434343"/>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31" name="Google Shape;131;p20"/>
          <p:cNvSpPr txBox="1"/>
          <p:nvPr/>
        </p:nvSpPr>
        <p:spPr>
          <a:xfrm>
            <a:off x="849800" y="4382725"/>
            <a:ext cx="25452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Would you use this source as a reference?</a:t>
            </a:r>
            <a:endParaRPr sz="900">
              <a:latin typeface="Open Sans"/>
              <a:ea typeface="Open Sans"/>
              <a:cs typeface="Open Sans"/>
              <a:sym typeface="Open Sans"/>
            </a:endParaRPr>
          </a:p>
        </p:txBody>
      </p:sp>
      <p:cxnSp>
        <p:nvCxnSpPr>
          <p:cNvPr id="132" name="Google Shape;132;p20"/>
          <p:cNvCxnSpPr/>
          <p:nvPr/>
        </p:nvCxnSpPr>
        <p:spPr>
          <a:xfrm>
            <a:off x="3470700" y="4337325"/>
            <a:ext cx="0" cy="425700"/>
          </a:xfrm>
          <a:prstGeom prst="straightConnector1">
            <a:avLst/>
          </a:prstGeom>
          <a:noFill/>
          <a:ln cap="flat" cmpd="sng" w="9525">
            <a:solidFill>
              <a:srgbClr val="9E9E9E"/>
            </a:solidFill>
            <a:prstDash val="solid"/>
            <a:round/>
            <a:headEnd len="med" w="med" type="none"/>
            <a:tailEnd len="med" w="med" type="none"/>
          </a:ln>
        </p:spPr>
      </p:cxnSp>
      <p:cxnSp>
        <p:nvCxnSpPr>
          <p:cNvPr id="133" name="Google Shape;133;p20"/>
          <p:cNvCxnSpPr/>
          <p:nvPr/>
        </p:nvCxnSpPr>
        <p:spPr>
          <a:xfrm>
            <a:off x="5308175" y="4337325"/>
            <a:ext cx="0" cy="425700"/>
          </a:xfrm>
          <a:prstGeom prst="straightConnector1">
            <a:avLst/>
          </a:prstGeom>
          <a:noFill/>
          <a:ln cap="flat" cmpd="sng" w="9525">
            <a:solidFill>
              <a:srgbClr val="9E9E9E"/>
            </a:solidFill>
            <a:prstDash val="solid"/>
            <a:round/>
            <a:headEnd len="med" w="med" type="none"/>
            <a:tailEnd len="med" w="med" type="none"/>
          </a:ln>
        </p:spPr>
      </p:cxnSp>
      <p:sp>
        <p:nvSpPr>
          <p:cNvPr id="134" name="Google Shape;134;p20"/>
          <p:cNvSpPr txBox="1"/>
          <p:nvPr/>
        </p:nvSpPr>
        <p:spPr>
          <a:xfrm>
            <a:off x="5428275" y="4388625"/>
            <a:ext cx="1079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Why or why not?</a:t>
            </a:r>
            <a:endParaRPr sz="900">
              <a:latin typeface="Open Sans"/>
              <a:ea typeface="Open Sans"/>
              <a:cs typeface="Open Sans"/>
              <a:sym typeface="Open Sans"/>
            </a:endParaRPr>
          </a:p>
        </p:txBody>
      </p:sp>
      <p:sp>
        <p:nvSpPr>
          <p:cNvPr id="135" name="Google Shape;135;p20"/>
          <p:cNvSpPr txBox="1"/>
          <p:nvPr/>
        </p:nvSpPr>
        <p:spPr>
          <a:xfrm>
            <a:off x="2282700" y="191040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The domain is .gov -- </a:t>
            </a:r>
            <a:r>
              <a:rPr lang="en" sz="900" u="sng">
                <a:solidFill>
                  <a:srgbClr val="003C46"/>
                </a:solidFill>
                <a:latin typeface="Open Sans"/>
                <a:ea typeface="Open Sans"/>
                <a:cs typeface="Open Sans"/>
                <a:sym typeface="Open Sans"/>
                <a:hlinkClick r:id="rId4">
                  <a:extLst>
                    <a:ext uri="{A12FA001-AC4F-418D-AE19-62706E023703}">
                      <ahyp:hlinkClr val="tx"/>
                    </a:ext>
                  </a:extLst>
                </a:hlinkClick>
              </a:rPr>
              <a:t>https://obamawhitehouse.archives.gov/</a:t>
            </a:r>
            <a:r>
              <a:rPr lang="en" sz="900">
                <a:solidFill>
                  <a:schemeClr val="dk2"/>
                </a:solidFill>
                <a:latin typeface="Open Sans"/>
                <a:ea typeface="Open Sans"/>
                <a:cs typeface="Open Sans"/>
                <a:sym typeface="Open Sans"/>
              </a:rPr>
              <a:t> - it is a public speech that can be easily confirmed.</a:t>
            </a:r>
            <a:endParaRPr sz="900">
              <a:solidFill>
                <a:schemeClr val="dk2"/>
              </a:solidFill>
              <a:latin typeface="Open Sans"/>
              <a:ea typeface="Open Sans"/>
              <a:cs typeface="Open Sans"/>
              <a:sym typeface="Open Sans"/>
            </a:endParaRPr>
          </a:p>
        </p:txBody>
      </p:sp>
      <p:sp>
        <p:nvSpPr>
          <p:cNvPr id="136" name="Google Shape;136;p20"/>
          <p:cNvSpPr txBox="1"/>
          <p:nvPr/>
        </p:nvSpPr>
        <p:spPr>
          <a:xfrm>
            <a:off x="2282700" y="2330650"/>
            <a:ext cx="5029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50">
                <a:solidFill>
                  <a:schemeClr val="dk2"/>
                </a:solidFill>
                <a:latin typeface="Open Sans"/>
                <a:ea typeface="Open Sans"/>
                <a:cs typeface="Open Sans"/>
                <a:sym typeface="Open Sans"/>
              </a:rPr>
              <a:t>Former president of the U.S.; a graduate of Columbia Univ. &amp; Harvard Law School. As a former lawyer and president, it seems as if he might be considered an expert in criminal justice.</a:t>
            </a:r>
            <a:endParaRPr sz="850">
              <a:solidFill>
                <a:schemeClr val="dk2"/>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21"/>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42" name="Google Shape;142;p21"/>
          <p:cNvSpPr txBox="1"/>
          <p:nvPr/>
        </p:nvSpPr>
        <p:spPr>
          <a:xfrm>
            <a:off x="792150" y="640400"/>
            <a:ext cx="75597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003C46"/>
                </a:solidFill>
                <a:latin typeface="Lexend Deca"/>
                <a:ea typeface="Lexend Deca"/>
                <a:cs typeface="Lexend Deca"/>
                <a:sym typeface="Lexend Deca"/>
              </a:rPr>
              <a:t>Practice source: Weekly Address: It’s Time To Reform our Criminal Justice System</a:t>
            </a:r>
            <a:endParaRPr sz="24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43" name="Google Shape;143;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graphicFrame>
        <p:nvGraphicFramePr>
          <p:cNvPr id="144" name="Google Shape;144;p21"/>
          <p:cNvGraphicFramePr/>
          <p:nvPr/>
        </p:nvGraphicFramePr>
        <p:xfrm>
          <a:off x="849811" y="1594885"/>
          <a:ext cx="3000000" cy="3000000"/>
        </p:xfrm>
        <a:graphic>
          <a:graphicData uri="http://schemas.openxmlformats.org/drawingml/2006/table">
            <a:tbl>
              <a:tblPr>
                <a:noFill/>
                <a:tableStyleId>{C41DBB48-5972-4076-AF62-36888F8305B9}</a:tableStyleId>
              </a:tblPr>
              <a:tblGrid>
                <a:gridCol w="1320175"/>
                <a:gridCol w="5417225"/>
                <a:gridCol w="959025"/>
              </a:tblGrid>
              <a:tr h="354450">
                <a:tc>
                  <a:txBody>
                    <a:bodyPr/>
                    <a:lstStyle/>
                    <a:p>
                      <a:pPr indent="0" lvl="0" marL="0" rtl="0" algn="ctr">
                        <a:lnSpc>
                          <a:spcPct val="250000"/>
                        </a:lnSpc>
                        <a:spcBef>
                          <a:spcPts val="0"/>
                        </a:spcBef>
                        <a:spcAft>
                          <a:spcPts val="0"/>
                        </a:spcAft>
                        <a:buNone/>
                      </a:pPr>
                      <a:r>
                        <a:rPr b="1" lang="en" sz="1000">
                          <a:solidFill>
                            <a:srgbClr val="434343"/>
                          </a:solidFill>
                          <a:latin typeface="Open Sans"/>
                          <a:ea typeface="Open Sans"/>
                          <a:cs typeface="Open Sans"/>
                          <a:sym typeface="Open Sans"/>
                        </a:rPr>
                        <a:t>Credibility factor</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Observations/reflections/notes on source</a:t>
                      </a:r>
                      <a:endParaRPr b="1" sz="1000">
                        <a:latin typeface="Open Sans"/>
                        <a:ea typeface="Open Sans"/>
                        <a:cs typeface="Open Sans"/>
                        <a:sym typeface="Open Sans"/>
                      </a:endParaRPr>
                    </a:p>
                  </a:txBody>
                  <a:tcPr marT="91425" marB="91425" marR="91425" marL="91425"/>
                </a:tc>
                <a:tc>
                  <a:txBody>
                    <a:bodyPr/>
                    <a:lstStyle/>
                    <a:p>
                      <a:pPr indent="0" lvl="0" marL="0" rtl="0" algn="ctr">
                        <a:lnSpc>
                          <a:spcPct val="100000"/>
                        </a:lnSpc>
                        <a:spcBef>
                          <a:spcPts val="0"/>
                        </a:spcBef>
                        <a:spcAft>
                          <a:spcPts val="0"/>
                        </a:spcAft>
                        <a:buNone/>
                      </a:pPr>
                      <a:r>
                        <a:rPr b="1" lang="en" sz="1000">
                          <a:solidFill>
                            <a:srgbClr val="434343"/>
                          </a:solidFill>
                          <a:latin typeface="Open Sans"/>
                          <a:ea typeface="Open Sans"/>
                          <a:cs typeface="Open Sans"/>
                          <a:sym typeface="Open Sans"/>
                        </a:rPr>
                        <a:t>Rating:</a:t>
                      </a:r>
                      <a:endParaRPr b="1" sz="1000">
                        <a:latin typeface="Open Sans"/>
                        <a:ea typeface="Open Sans"/>
                        <a:cs typeface="Open Sans"/>
                        <a:sym typeface="Open Sans"/>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Origin</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chemeClr val="dk2"/>
                          </a:solidFill>
                          <a:latin typeface="Open Sans"/>
                          <a:ea typeface="Open Sans"/>
                          <a:cs typeface="Open Sans"/>
                          <a:sym typeface="Open Sans"/>
                        </a:rPr>
                        <a:t>Author</a:t>
                      </a:r>
                      <a:endParaRPr sz="900">
                        <a:solidFill>
                          <a:schemeClr val="dk2"/>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b="1" lang="en" sz="900">
                          <a:solidFill>
                            <a:srgbClr val="0096FF"/>
                          </a:solidFill>
                          <a:latin typeface="Open Sans"/>
                          <a:ea typeface="Open Sans"/>
                          <a:cs typeface="Open Sans"/>
                          <a:sym typeface="Open Sans"/>
                        </a:rPr>
                        <a:t>Purpose</a:t>
                      </a:r>
                      <a:endParaRPr b="1" sz="900">
                        <a:solidFill>
                          <a:srgbClr val="0096FF"/>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3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Perspective</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Academic</a:t>
                      </a:r>
                      <a:endParaRPr sz="9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18925">
                <a:tc>
                  <a:txBody>
                    <a:bodyPr/>
                    <a:lstStyle/>
                    <a:p>
                      <a:pPr indent="0" lvl="0" marL="0" rtl="0" algn="ctr">
                        <a:lnSpc>
                          <a:spcPct val="200000"/>
                        </a:lnSpc>
                        <a:spcBef>
                          <a:spcPts val="0"/>
                        </a:spcBef>
                        <a:spcAft>
                          <a:spcPts val="0"/>
                        </a:spcAft>
                        <a:buNone/>
                      </a:pPr>
                      <a:r>
                        <a:rPr lang="en" sz="900">
                          <a:solidFill>
                            <a:srgbClr val="434343"/>
                          </a:solidFill>
                          <a:latin typeface="Open Sans"/>
                          <a:ea typeface="Open Sans"/>
                          <a:cs typeface="Open Sans"/>
                          <a:sym typeface="Open Sans"/>
                        </a:rPr>
                        <a:t>Relevance</a:t>
                      </a:r>
                      <a:endParaRPr sz="900">
                        <a:solidFill>
                          <a:srgbClr val="434343"/>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1000">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45" name="Google Shape;145;p21"/>
          <p:cNvSpPr txBox="1"/>
          <p:nvPr/>
        </p:nvSpPr>
        <p:spPr>
          <a:xfrm>
            <a:off x="849800" y="4382725"/>
            <a:ext cx="25452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Would you use this source as a reference?</a:t>
            </a:r>
            <a:endParaRPr sz="900">
              <a:latin typeface="Open Sans"/>
              <a:ea typeface="Open Sans"/>
              <a:cs typeface="Open Sans"/>
              <a:sym typeface="Open Sans"/>
            </a:endParaRPr>
          </a:p>
        </p:txBody>
      </p:sp>
      <p:cxnSp>
        <p:nvCxnSpPr>
          <p:cNvPr id="146" name="Google Shape;146;p21"/>
          <p:cNvCxnSpPr/>
          <p:nvPr/>
        </p:nvCxnSpPr>
        <p:spPr>
          <a:xfrm>
            <a:off x="3470700" y="4337325"/>
            <a:ext cx="0" cy="425700"/>
          </a:xfrm>
          <a:prstGeom prst="straightConnector1">
            <a:avLst/>
          </a:prstGeom>
          <a:noFill/>
          <a:ln cap="flat" cmpd="sng" w="9525">
            <a:solidFill>
              <a:srgbClr val="9E9E9E"/>
            </a:solidFill>
            <a:prstDash val="solid"/>
            <a:round/>
            <a:headEnd len="med" w="med" type="none"/>
            <a:tailEnd len="med" w="med" type="none"/>
          </a:ln>
        </p:spPr>
      </p:cxnSp>
      <p:cxnSp>
        <p:nvCxnSpPr>
          <p:cNvPr id="147" name="Google Shape;147;p21"/>
          <p:cNvCxnSpPr/>
          <p:nvPr/>
        </p:nvCxnSpPr>
        <p:spPr>
          <a:xfrm>
            <a:off x="5308175" y="4337325"/>
            <a:ext cx="0" cy="425700"/>
          </a:xfrm>
          <a:prstGeom prst="straightConnector1">
            <a:avLst/>
          </a:prstGeom>
          <a:noFill/>
          <a:ln cap="flat" cmpd="sng" w="9525">
            <a:solidFill>
              <a:srgbClr val="9E9E9E"/>
            </a:solidFill>
            <a:prstDash val="solid"/>
            <a:round/>
            <a:headEnd len="med" w="med" type="none"/>
            <a:tailEnd len="med" w="med" type="none"/>
          </a:ln>
        </p:spPr>
      </p:cxnSp>
      <p:sp>
        <p:nvSpPr>
          <p:cNvPr id="148" name="Google Shape;148;p21"/>
          <p:cNvSpPr txBox="1"/>
          <p:nvPr/>
        </p:nvSpPr>
        <p:spPr>
          <a:xfrm>
            <a:off x="5428275" y="4388625"/>
            <a:ext cx="1079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434343"/>
                </a:solidFill>
                <a:latin typeface="Open Sans"/>
                <a:ea typeface="Open Sans"/>
                <a:cs typeface="Open Sans"/>
                <a:sym typeface="Open Sans"/>
              </a:rPr>
              <a:t>Why or why not?</a:t>
            </a:r>
            <a:endParaRPr sz="900">
              <a:latin typeface="Open Sans"/>
              <a:ea typeface="Open Sans"/>
              <a:cs typeface="Open Sans"/>
              <a:sym typeface="Open Sans"/>
            </a:endParaRPr>
          </a:p>
        </p:txBody>
      </p:sp>
      <p:sp>
        <p:nvSpPr>
          <p:cNvPr id="149" name="Google Shape;149;p21"/>
          <p:cNvSpPr txBox="1"/>
          <p:nvPr/>
        </p:nvSpPr>
        <p:spPr>
          <a:xfrm>
            <a:off x="2282700" y="1910400"/>
            <a:ext cx="5029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The domain is .gov -- </a:t>
            </a:r>
            <a:r>
              <a:rPr lang="en" sz="900" u="sng">
                <a:solidFill>
                  <a:srgbClr val="003C46"/>
                </a:solidFill>
                <a:latin typeface="Open Sans"/>
                <a:ea typeface="Open Sans"/>
                <a:cs typeface="Open Sans"/>
                <a:sym typeface="Open Sans"/>
                <a:hlinkClick r:id="rId4">
                  <a:extLst>
                    <a:ext uri="{A12FA001-AC4F-418D-AE19-62706E023703}">
                      <ahyp:hlinkClr val="tx"/>
                    </a:ext>
                  </a:extLst>
                </a:hlinkClick>
              </a:rPr>
              <a:t>https://obamawhitehouse.archives.gov/</a:t>
            </a:r>
            <a:r>
              <a:rPr lang="en" sz="900">
                <a:solidFill>
                  <a:schemeClr val="dk2"/>
                </a:solidFill>
                <a:latin typeface="Open Sans"/>
                <a:ea typeface="Open Sans"/>
                <a:cs typeface="Open Sans"/>
                <a:sym typeface="Open Sans"/>
              </a:rPr>
              <a:t> - it is a public speech that can be easily confirmed.</a:t>
            </a:r>
            <a:endParaRPr sz="900">
              <a:solidFill>
                <a:schemeClr val="dk2"/>
              </a:solidFill>
              <a:latin typeface="Open Sans"/>
              <a:ea typeface="Open Sans"/>
              <a:cs typeface="Open Sans"/>
              <a:sym typeface="Open Sans"/>
            </a:endParaRPr>
          </a:p>
        </p:txBody>
      </p:sp>
      <p:sp>
        <p:nvSpPr>
          <p:cNvPr id="150" name="Google Shape;150;p21"/>
          <p:cNvSpPr txBox="1"/>
          <p:nvPr/>
        </p:nvSpPr>
        <p:spPr>
          <a:xfrm>
            <a:off x="2282700" y="2330650"/>
            <a:ext cx="5029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50">
                <a:solidFill>
                  <a:schemeClr val="dk2"/>
                </a:solidFill>
                <a:latin typeface="Open Sans"/>
                <a:ea typeface="Open Sans"/>
                <a:cs typeface="Open Sans"/>
                <a:sym typeface="Open Sans"/>
              </a:rPr>
              <a:t>Former president of the U.S.; a graduate of Columbia Univ. &amp; Harvard Law School. As a former lawyer and president, it seems as if he might be considered an expert in criminal justice.</a:t>
            </a:r>
            <a:endParaRPr sz="850">
              <a:solidFill>
                <a:schemeClr val="dk2"/>
              </a:solidFill>
              <a:latin typeface="Open Sans"/>
              <a:ea typeface="Open Sans"/>
              <a:cs typeface="Open Sans"/>
              <a:sym typeface="Open Sans"/>
            </a:endParaRPr>
          </a:p>
        </p:txBody>
      </p:sp>
      <p:sp>
        <p:nvSpPr>
          <p:cNvPr id="151" name="Google Shape;151;p21"/>
          <p:cNvSpPr txBox="1"/>
          <p:nvPr/>
        </p:nvSpPr>
        <p:spPr>
          <a:xfrm>
            <a:off x="2308175" y="2711975"/>
            <a:ext cx="50850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chemeClr val="dk2"/>
                </a:solidFill>
                <a:latin typeface="Open Sans"/>
                <a:ea typeface="Open Sans"/>
                <a:cs typeface="Open Sans"/>
                <a:sym typeface="Open Sans"/>
              </a:rPr>
              <a:t>A weekly address speaking to the need for meaningful criminal justice reform</a:t>
            </a:r>
            <a:endParaRPr sz="900">
              <a:solidFill>
                <a:schemeClr val="dk2"/>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