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Lexend Deca"/>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7.xml"/><Relationship Id="rId22" Type="http://schemas.openxmlformats.org/officeDocument/2006/relationships/font" Target="fonts/OpenSans-italic.fntdata"/><Relationship Id="rId10" Type="http://schemas.openxmlformats.org/officeDocument/2006/relationships/slide" Target="slides/slide6.xml"/><Relationship Id="rId21"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LexendDeca-bold.fntdata"/><Relationship Id="rId6" Type="http://schemas.openxmlformats.org/officeDocument/2006/relationships/slide" Target="slides/slide2.xml"/><Relationship Id="rId18" Type="http://schemas.openxmlformats.org/officeDocument/2006/relationships/font" Target="fonts/LexendDeca-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how-i-might-improve-worksheet-us" TargetMode="External"/><Relationship Id="rId3" Type="http://schemas.openxmlformats.org/officeDocument/2006/relationships/hyperlink" Target="https://go.turnitin.com/awi-how-i-might-improve-next-time-worksheet-us"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how-i-might-improve-worksheet-us" TargetMode="External"/><Relationship Id="rId3" Type="http://schemas.openxmlformats.org/officeDocument/2006/relationships/hyperlink" Target="https://go.turnitin.com/awi-how-i-might-improve-next-time-worksheet-us"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how-i-might-improve-worksheet-us" TargetMode="External"/><Relationship Id="rId3" Type="http://schemas.openxmlformats.org/officeDocument/2006/relationships/hyperlink" Target="https://go.turnitin.com/awi-how-i-might-improve-next-time-worksheet-us"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l-argumentative-academic-vocab-list-us" TargetMode="External"/><Relationship Id="rId3" Type="http://schemas.openxmlformats.org/officeDocument/2006/relationships/hyperlink" Target="https://go.turnitin.com/awl-argumentation-writing-checklist-us"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content-standard-guide-diagram-us" TargetMode="External"/><Relationship Id="rId3" Type="http://schemas.openxmlformats.org/officeDocument/2006/relationships/hyperlink" Target="https://go.turnitin.com/content-standard-guide-diagram-us"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what-do-i-already-know-l2-us"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pre-drafting-l4-grap-organizer-us"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turnitin.com/awi-pre-drafting-l4-grap-organizer-us" TargetMode="External"/><Relationship Id="rId3" Type="http://schemas.openxmlformats.org/officeDocument/2006/relationships/hyperlink" Target="https://go.turnitin.com/awi-thesis-or-claim-l2-worksheet-us" TargetMode="External"/><Relationship Id="rId4" Type="http://schemas.openxmlformats.org/officeDocument/2006/relationships/hyperlink" Target="https://go.turnitin.com/awi-what-do-i-already-know-l2-us" TargetMode="External"/><Relationship Id="rId5" Type="http://schemas.openxmlformats.org/officeDocument/2006/relationships/hyperlink" Target="https://www.turnitin.com/lessons/research-planning-worksheet" TargetMode="External"/><Relationship Id="rId6" Type="http://schemas.openxmlformats.org/officeDocument/2006/relationships/hyperlink" Target="https://help.turnitin.com/revision-assistant/prompts-resources/scaffolding-resources/transitional-words.htm"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226efff52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226efff52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rgbClr val="424242"/>
                </a:solidFill>
                <a:highlight>
                  <a:schemeClr val="lt1"/>
                </a:highlight>
              </a:rPr>
              <a:t>Educator notes</a:t>
            </a:r>
            <a:r>
              <a:rPr lang="en" sz="1200">
                <a:solidFill>
                  <a:srgbClr val="424242"/>
                </a:solidFill>
                <a:highlight>
                  <a:schemeClr val="lt1"/>
                </a:highlight>
              </a:rPr>
              <a:t>: We need to make our students aware that their own premises and biases are not fact. We thus require our students to challenge these premises and biases. Finally, we encourage them to discover and to challenge the premises and biases of others. In short, we move our students to experience some shift in their understanding.</a:t>
            </a:r>
            <a:endParaRPr sz="1200">
              <a:solidFill>
                <a:srgbClr val="424242"/>
              </a:solidFill>
              <a:highlight>
                <a:schemeClr val="lt1"/>
              </a:highlight>
            </a:endParaRPr>
          </a:p>
          <a:p>
            <a:pPr indent="0" lvl="0" marL="0" rtl="0" algn="l">
              <a:spcBef>
                <a:spcPts val="0"/>
              </a:spcBef>
              <a:spcAft>
                <a:spcPts val="0"/>
              </a:spcAft>
              <a:buClr>
                <a:schemeClr val="dk1"/>
              </a:buClr>
              <a:buSzPts val="1100"/>
              <a:buFont typeface="Arial"/>
              <a:buNone/>
            </a:pPr>
            <a:r>
              <a:t/>
            </a:r>
            <a:endParaRPr sz="1200">
              <a:solidFill>
                <a:srgbClr val="424242"/>
              </a:solidFill>
              <a:highlight>
                <a:schemeClr val="lt1"/>
              </a:highlight>
            </a:endParaRPr>
          </a:p>
          <a:p>
            <a:pPr indent="0" lvl="0" marL="0" rtl="0" algn="l">
              <a:spcBef>
                <a:spcPts val="0"/>
              </a:spcBef>
              <a:spcAft>
                <a:spcPts val="0"/>
              </a:spcAft>
              <a:buClr>
                <a:schemeClr val="dk1"/>
              </a:buClr>
              <a:buSzPts val="1100"/>
              <a:buFont typeface="Arial"/>
              <a:buNone/>
            </a:pPr>
            <a:r>
              <a:rPr b="1" lang="en" sz="1200">
                <a:solidFill>
                  <a:srgbClr val="424242"/>
                </a:solidFill>
                <a:highlight>
                  <a:schemeClr val="lt1"/>
                </a:highlight>
              </a:rPr>
              <a:t>Educator focus</a:t>
            </a:r>
            <a:r>
              <a:rPr lang="en" sz="1200">
                <a:solidFill>
                  <a:srgbClr val="424242"/>
                </a:solidFill>
                <a:highlight>
                  <a:schemeClr val="lt1"/>
                </a:highlight>
              </a:rPr>
              <a:t>: moving from prewriting/planning to drafting your essay, revising and editing</a:t>
            </a:r>
            <a:endParaRPr sz="1200">
              <a:solidFill>
                <a:srgbClr val="424242"/>
              </a:solidFill>
              <a:highlight>
                <a:schemeClr val="lt1"/>
              </a:highlight>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1de6e68c7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1de6e68c7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the rubric or the </a:t>
            </a:r>
            <a:r>
              <a:rPr b="1" lang="en" u="sng">
                <a:solidFill>
                  <a:schemeClr val="hlink"/>
                </a:solidFill>
                <a:hlinkClick r:id="rId2"/>
              </a:rPr>
              <a:t>How might I improve? self-assessment</a:t>
            </a:r>
            <a:r>
              <a:rPr lang="en">
                <a:solidFill>
                  <a:schemeClr val="dk1"/>
                </a:solidFill>
              </a:rPr>
              <a:t> in peer groups. For students who may need more support, consider individual or small group writing conferences.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Once students have submitted the final draft, students should complete the </a:t>
            </a:r>
            <a:r>
              <a:rPr b="1" lang="en" u="sng">
                <a:solidFill>
                  <a:schemeClr val="hlink"/>
                </a:solidFill>
                <a:hlinkClick r:id="rId3"/>
              </a:rPr>
              <a:t>How might I improve next time? Self assessment</a:t>
            </a:r>
            <a:r>
              <a:rPr lang="en">
                <a:solidFill>
                  <a:schemeClr val="dk1"/>
                </a:solidFill>
              </a:rPr>
              <a:t> in order to examine their own processes.</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1de6e68c72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1de6e68c72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rPr>
              <a:t>Educator notes</a:t>
            </a:r>
            <a:r>
              <a:rPr lang="en">
                <a:solidFill>
                  <a:schemeClr val="dk1"/>
                </a:solidFill>
              </a:rPr>
              <a:t>: Consider using the rubric or the </a:t>
            </a:r>
            <a:r>
              <a:rPr b="1" lang="en" u="sng">
                <a:solidFill>
                  <a:schemeClr val="hlink"/>
                </a:solidFill>
                <a:hlinkClick r:id="rId2"/>
              </a:rPr>
              <a:t>How might I improve? self-assessment</a:t>
            </a:r>
            <a:r>
              <a:rPr lang="en">
                <a:solidFill>
                  <a:schemeClr val="dk1"/>
                </a:solidFill>
              </a:rPr>
              <a:t> in peer groups. For students who may need more support, consider individual or small group writing conferences.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Once students have submitted the final draft, students should complete the </a:t>
            </a:r>
            <a:r>
              <a:rPr b="1" lang="en" u="sng">
                <a:solidFill>
                  <a:schemeClr val="hlink"/>
                </a:solidFill>
                <a:hlinkClick r:id="rId3"/>
              </a:rPr>
              <a:t>How might I improve next time? Self assessment</a:t>
            </a:r>
            <a:r>
              <a:rPr lang="en">
                <a:solidFill>
                  <a:schemeClr val="dk1"/>
                </a:solidFill>
              </a:rPr>
              <a:t> in order to examine their own processes.</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1dd0ae646f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1dd0ae646f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the rubric while conducting peer review or the </a:t>
            </a:r>
            <a:r>
              <a:rPr b="1" lang="en" u="sng">
                <a:solidFill>
                  <a:schemeClr val="hlink"/>
                </a:solidFill>
                <a:hlinkClick r:id="rId2"/>
              </a:rPr>
              <a:t>How might I improve? self-assessment</a:t>
            </a:r>
            <a:r>
              <a:rPr lang="en">
                <a:solidFill>
                  <a:schemeClr val="dk1"/>
                </a:solidFill>
              </a:rPr>
              <a:t> in peer groups. For students who may need more support, consider individual or small group writing conferences. Students should then make revisions based on recommendations from their own review, peers, and the educator. Tools such as Draft Coach, PeerMark, and Feedback Studio are helpful at multiple times during the drafting process. These tools will give students multiple opportunities to revise and edit work while streamlining much of the process for the educator.</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Once students have submitted the final draft, students should complete the </a:t>
            </a:r>
            <a:r>
              <a:rPr b="1" lang="en" u="sng">
                <a:solidFill>
                  <a:schemeClr val="hlink"/>
                </a:solidFill>
                <a:hlinkClick r:id="rId3"/>
              </a:rPr>
              <a:t>How might I improve next time? Self assessment</a:t>
            </a:r>
            <a:r>
              <a:rPr lang="en">
                <a:solidFill>
                  <a:schemeClr val="dk1"/>
                </a:solidFill>
              </a:rPr>
              <a:t>.</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06c72d4d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06c72d4d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formative assessment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06c72d4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06c72d4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This slide is an overview to help you review the basics of argumentation and the writing process with students. </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Argumentation academic vocabulary linked </a:t>
            </a:r>
            <a:r>
              <a:rPr lang="en" u="sng">
                <a:solidFill>
                  <a:schemeClr val="hlink"/>
                </a:solidFill>
                <a:hlinkClick r:id="rId2"/>
              </a:rPr>
              <a:t>here</a:t>
            </a:r>
            <a:r>
              <a:rPr lang="en">
                <a:solidFill>
                  <a:schemeClr val="dk1"/>
                </a:solidFill>
              </a:rPr>
              <a:t>. You may wish to give students a copy for easy reference or post in an online class/website. You may wish to have students complete a preliminary vocabulary activity such as a Frayer model to make certain that students have a common understanding of the terms. Ideally they could then be posted in the room for easy reference.</a:t>
            </a:r>
            <a:endParaRPr>
              <a:solidFill>
                <a:schemeClr val="dk1"/>
              </a:solidFill>
            </a:endParaRPr>
          </a:p>
          <a:p>
            <a:pPr indent="-298450" lvl="0" marL="457200" rtl="0" algn="l">
              <a:spcBef>
                <a:spcPts val="0"/>
              </a:spcBef>
              <a:spcAft>
                <a:spcPts val="0"/>
              </a:spcAft>
              <a:buClr>
                <a:schemeClr val="dk1"/>
              </a:buClr>
              <a:buSzPts val="1100"/>
              <a:buChar char="●"/>
            </a:pPr>
            <a:r>
              <a:rPr lang="en">
                <a:solidFill>
                  <a:schemeClr val="dk1"/>
                </a:solidFill>
              </a:rPr>
              <a:t>Discuss each step of the process in terms of your current project and how students can work through each step of the process in your class. Consider revisiting the </a:t>
            </a:r>
            <a:r>
              <a:rPr b="1" lang="en" u="sng">
                <a:solidFill>
                  <a:schemeClr val="hlink"/>
                </a:solidFill>
                <a:hlinkClick r:id="rId3"/>
              </a:rPr>
              <a:t>Argumentation writing process checklist</a:t>
            </a:r>
            <a:r>
              <a:rPr lang="en">
                <a:solidFill>
                  <a:schemeClr val="dk1"/>
                </a:solidFill>
              </a:rPr>
              <a:t> with students at the beginning of each lesson.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06c72d4d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06c72d4d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Review learning objectives -- if appropriate, add the </a:t>
            </a:r>
            <a:r>
              <a:rPr lang="en" u="sng">
                <a:solidFill>
                  <a:schemeClr val="hlink"/>
                </a:solidFill>
                <a:hlinkClick r:id="rId2"/>
              </a:rPr>
              <a:t>content </a:t>
            </a:r>
            <a:r>
              <a:rPr lang="en" u="sng">
                <a:solidFill>
                  <a:schemeClr val="hlink"/>
                </a:solidFill>
                <a:hlinkClick r:id="rId3"/>
              </a:rPr>
              <a:t>standards</a:t>
            </a:r>
            <a:r>
              <a:rPr lang="en">
                <a:solidFill>
                  <a:schemeClr val="dk1"/>
                </a:solidFill>
              </a:rPr>
              <a:t> that match the objectives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e06c72d4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e06c72d4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Consider using this slide as a lesson starter to assess what students know about this at the beginning of the lesson</a:t>
            </a:r>
            <a:r>
              <a:rPr i="1" lang="en">
                <a:solidFill>
                  <a:schemeClr val="dk1"/>
                </a:solidFill>
              </a:rPr>
              <a:t> OR </a:t>
            </a:r>
            <a:r>
              <a:rPr lang="en">
                <a:solidFill>
                  <a:schemeClr val="dk1"/>
                </a:solidFill>
              </a:rPr>
              <a:t>as a formative assessment later in order to determine if the concept needs to be revisited after students have completed the lesson. If displaying this presentation to a whole class, record responses from students on this slide. Another option would be for students to work in collaborative groups to define, discuss, and create examples before sharing with the larger group. Remote option: share this slide with students and have them record their answers on it.</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de6e68c7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de6e68c7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Review this slide as a reminder to students of all the steps they’ve taken up to this point to allow them to move into drafting.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1dd0ae646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1dd0ae646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Now is a good time to introduce the </a:t>
            </a:r>
            <a:r>
              <a:rPr b="1" lang="en" u="sng">
                <a:solidFill>
                  <a:schemeClr val="hlink"/>
                </a:solidFill>
                <a:hlinkClick r:id="rId2"/>
              </a:rPr>
              <a:t>Lesson 2 graphic organizer: What do I already know?</a:t>
            </a:r>
            <a:r>
              <a:rPr lang="en">
                <a:solidFill>
                  <a:schemeClr val="dk1"/>
                </a:solidFill>
              </a:rPr>
              <a:t>. You may wish to model this process. Writing the claims and evidence and reasoning on this graphic organizer will allow students to see if they have located adequate </a:t>
            </a:r>
            <a:r>
              <a:rPr i="1" lang="en">
                <a:solidFill>
                  <a:schemeClr val="dk1"/>
                </a:solidFill>
              </a:rPr>
              <a:t>credible</a:t>
            </a:r>
            <a:r>
              <a:rPr lang="en">
                <a:solidFill>
                  <a:schemeClr val="dk1"/>
                </a:solidFill>
              </a:rPr>
              <a:t> information to support their claim as well as providing an organizational structure. You may wish to implement writing conferences or peer review at this stage to ensure that students are ready to write a first draft.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e06c72d4d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e06c72d4d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Emphasize the use of the </a:t>
            </a:r>
            <a:r>
              <a:rPr b="1" lang="en" u="sng">
                <a:solidFill>
                  <a:schemeClr val="hlink"/>
                </a:solidFill>
                <a:hlinkClick r:id="rId2"/>
              </a:rPr>
              <a:t>Lesson 4 graphic organizer: Pre-drafting</a:t>
            </a:r>
            <a:r>
              <a:rPr lang="en">
                <a:solidFill>
                  <a:schemeClr val="dk1"/>
                </a:solidFill>
              </a:rPr>
              <a:t> that students have already completed in order to compose a first draft of the argument. Emphasize to students that they may need to provide further details in order to develop and support their claim. A comparison from the graphic organizer that you filled out with students in Lesson 2 compared to the corresponding paragraph from an essay might be a helpful support at this point.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1de6e68c72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1de6e68c72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should have a copy (paper or electronic) of </a:t>
            </a:r>
            <a:r>
              <a:rPr b="1" lang="en" u="sng">
                <a:solidFill>
                  <a:schemeClr val="hlink"/>
                </a:solidFill>
                <a:hlinkClick r:id="rId2"/>
              </a:rPr>
              <a:t>Lesson 4 graphic organizer: Pre-drafting</a:t>
            </a:r>
            <a:r>
              <a:rPr lang="en">
                <a:solidFill>
                  <a:schemeClr val="dk1"/>
                </a:solidFill>
              </a:rPr>
              <a:t> in order to continue the drafting process. Use this slide to model how to fill out with the graphic organizer with students. Emphasize that this information has mostly been completed by them at this stage of the process. They should refer back to the worksheets/graphic organizers that they have already completed: </a:t>
            </a:r>
            <a:r>
              <a:rPr b="1" lang="en" u="sng">
                <a:solidFill>
                  <a:schemeClr val="hlink"/>
                </a:solidFill>
                <a:hlinkClick r:id="rId3"/>
              </a:rPr>
              <a:t>Lesson 2 worksheet: Thesis or claim</a:t>
            </a:r>
            <a:r>
              <a:rPr lang="en">
                <a:solidFill>
                  <a:schemeClr val="dk1"/>
                </a:solidFill>
              </a:rPr>
              <a:t>, </a:t>
            </a:r>
            <a:r>
              <a:rPr b="1" lang="en" u="sng">
                <a:solidFill>
                  <a:schemeClr val="hlink"/>
                </a:solidFill>
                <a:hlinkClick r:id="rId4"/>
              </a:rPr>
              <a:t>Lesson 2 graphic organizer: What do I already know?</a:t>
            </a:r>
            <a:r>
              <a:rPr lang="en">
                <a:solidFill>
                  <a:schemeClr val="dk1"/>
                </a:solidFill>
              </a:rPr>
              <a:t>, and various </a:t>
            </a:r>
            <a:r>
              <a:rPr lang="en" u="sng">
                <a:solidFill>
                  <a:schemeClr val="hlink"/>
                </a:solidFill>
                <a:hlinkClick r:id="rId5"/>
              </a:rPr>
              <a:t>Research planning worksheet</a:t>
            </a:r>
            <a:r>
              <a:rPr lang="en">
                <a:solidFill>
                  <a:schemeClr val="dk1"/>
                </a:solidFill>
              </a:rPr>
              <a:t>s. You may need to refer to Turnitin’s list of </a:t>
            </a:r>
            <a:r>
              <a:rPr lang="en" u="sng">
                <a:solidFill>
                  <a:schemeClr val="hlink"/>
                </a:solidFill>
                <a:hlinkClick r:id="rId6"/>
              </a:rPr>
              <a:t>transitional phrases</a:t>
            </a:r>
            <a:r>
              <a:rPr lang="en">
                <a:solidFill>
                  <a:schemeClr val="dk1"/>
                </a:solidFill>
              </a:rPr>
              <a:t> in order to complete this graphic organizer.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1de6e68c72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1de6e68c72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Educator notes</a:t>
            </a:r>
            <a:r>
              <a:rPr lang="en">
                <a:solidFill>
                  <a:schemeClr val="dk1"/>
                </a:solidFill>
              </a:rPr>
              <a:t>: Students may wish to include all sources in a first draft and eliminate them during the revision process once they see how their explanations work together to form a greater understanding and support for their thesis. Work with them during the drafting and revision processes to ensure that they aren’t just “bingeing” on evidence without providing explanations that tie it back to proving the thesis statement. </a:t>
            </a:r>
            <a:endParaRPr>
              <a:solidFill>
                <a:schemeClr val="dk1"/>
              </a:solidFill>
            </a:endParaRPr>
          </a:p>
          <a:p>
            <a:pPr indent="0" lvl="0" marL="0" rtl="0" algn="l">
              <a:spcBef>
                <a:spcPts val="0"/>
              </a:spcBef>
              <a:spcAft>
                <a:spcPts val="0"/>
              </a:spcAft>
              <a:buNone/>
            </a:pPr>
            <a:r>
              <a:t/>
            </a:r>
            <a:endParaRPr b="1">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jpg"/><Relationship Id="rId4" Type="http://schemas.openxmlformats.org/officeDocument/2006/relationships/image" Target="../media/image9.png"/><Relationship Id="rId5" Type="http://schemas.openxmlformats.org/officeDocument/2006/relationships/image" Target="../media/image5.png"/><Relationship Id="rId6" Type="http://schemas.openxmlformats.org/officeDocument/2006/relationships/image" Target="../media/image3.png"/><Relationship Id="rId7" Type="http://schemas.openxmlformats.org/officeDocument/2006/relationships/image" Target="../media/image8.png"/><Relationship Id="rId8"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291750"/>
            <a:ext cx="9143997" cy="2851801"/>
          </a:xfrm>
          <a:prstGeom prst="rect">
            <a:avLst/>
          </a:prstGeom>
          <a:noFill/>
          <a:ln>
            <a:noFill/>
          </a:ln>
        </p:spPr>
      </p:pic>
      <p:sp>
        <p:nvSpPr>
          <p:cNvPr id="55" name="Google Shape;55;p13"/>
          <p:cNvSpPr txBox="1"/>
          <p:nvPr/>
        </p:nvSpPr>
        <p:spPr>
          <a:xfrm>
            <a:off x="656333" y="5432680"/>
            <a:ext cx="2807700" cy="325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B2C4C7"/>
                </a:solidFill>
                <a:latin typeface="Open Sans"/>
                <a:ea typeface="Open Sans"/>
                <a:cs typeface="Open Sans"/>
                <a:sym typeface="Open Sans"/>
              </a:rPr>
              <a:t>© 2021 Turnitin LLC. All rights reserved.</a:t>
            </a:r>
            <a:endParaRPr sz="600">
              <a:solidFill>
                <a:srgbClr val="B2C4C7"/>
              </a:solidFill>
              <a:latin typeface="Open Sans"/>
              <a:ea typeface="Open Sans"/>
              <a:cs typeface="Open Sans"/>
              <a:sym typeface="Open Sans"/>
            </a:endParaRPr>
          </a:p>
        </p:txBody>
      </p:sp>
      <p:pic>
        <p:nvPicPr>
          <p:cNvPr id="56" name="Google Shape;56;p13"/>
          <p:cNvPicPr preferRelativeResize="0"/>
          <p:nvPr/>
        </p:nvPicPr>
        <p:blipFill>
          <a:blip r:embed="rId4">
            <a:alphaModFix/>
          </a:blip>
          <a:stretch>
            <a:fillRect/>
          </a:stretch>
        </p:blipFill>
        <p:spPr>
          <a:xfrm>
            <a:off x="7550991" y="296587"/>
            <a:ext cx="1216799" cy="364515"/>
          </a:xfrm>
          <a:prstGeom prst="rect">
            <a:avLst/>
          </a:prstGeom>
          <a:noFill/>
          <a:ln>
            <a:noFill/>
          </a:ln>
        </p:spPr>
      </p:pic>
      <p:sp>
        <p:nvSpPr>
          <p:cNvPr id="57" name="Google Shape;57;p13"/>
          <p:cNvSpPr txBox="1"/>
          <p:nvPr/>
        </p:nvSpPr>
        <p:spPr>
          <a:xfrm>
            <a:off x="752400" y="1406575"/>
            <a:ext cx="6359700" cy="465300"/>
          </a:xfrm>
          <a:prstGeom prst="rect">
            <a:avLst/>
          </a:prstGeom>
          <a:noFill/>
          <a:ln>
            <a:noFill/>
          </a:ln>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en" sz="1600">
                <a:solidFill>
                  <a:srgbClr val="003C46"/>
                </a:solidFill>
                <a:latin typeface="Open Sans"/>
                <a:ea typeface="Open Sans"/>
                <a:cs typeface="Open Sans"/>
                <a:sym typeface="Open Sans"/>
              </a:rPr>
              <a:t>Lesson 4: Planning and drafting your essay - revising and editing</a:t>
            </a:r>
            <a:endParaRPr sz="1600">
              <a:solidFill>
                <a:srgbClr val="003C46"/>
              </a:solidFill>
              <a:latin typeface="Open Sans"/>
              <a:ea typeface="Open Sans"/>
              <a:cs typeface="Open Sans"/>
              <a:sym typeface="Open Sans"/>
            </a:endParaRPr>
          </a:p>
          <a:p>
            <a:pPr indent="0" lvl="0" marL="0" rtl="0" algn="l">
              <a:lnSpc>
                <a:spcPct val="120000"/>
              </a:lnSpc>
              <a:spcBef>
                <a:spcPts val="0"/>
              </a:spcBef>
              <a:spcAft>
                <a:spcPts val="0"/>
              </a:spcAft>
              <a:buNone/>
            </a:pPr>
            <a:r>
              <a:t/>
            </a:r>
            <a:endParaRPr sz="1600">
              <a:solidFill>
                <a:srgbClr val="003C46"/>
              </a:solidFill>
              <a:latin typeface="Open Sans"/>
              <a:ea typeface="Open Sans"/>
              <a:cs typeface="Open Sans"/>
              <a:sym typeface="Open Sans"/>
            </a:endParaRPr>
          </a:p>
        </p:txBody>
      </p:sp>
      <p:pic>
        <p:nvPicPr>
          <p:cNvPr id="58" name="Google Shape;58;p13"/>
          <p:cNvPicPr preferRelativeResize="0"/>
          <p:nvPr/>
        </p:nvPicPr>
        <p:blipFill rotWithShape="1">
          <a:blip r:embed="rId5">
            <a:alphaModFix/>
          </a:blip>
          <a:srcRect b="13413" l="13413" r="13406" t="13406"/>
          <a:stretch/>
        </p:blipFill>
        <p:spPr>
          <a:xfrm>
            <a:off x="7499650" y="187241"/>
            <a:ext cx="1319491" cy="583199"/>
          </a:xfrm>
          <a:prstGeom prst="rect">
            <a:avLst/>
          </a:prstGeom>
          <a:noFill/>
          <a:ln>
            <a:noFill/>
          </a:ln>
        </p:spPr>
      </p:pic>
      <p:sp>
        <p:nvSpPr>
          <p:cNvPr id="59" name="Google Shape;59;p13"/>
          <p:cNvSpPr txBox="1"/>
          <p:nvPr/>
        </p:nvSpPr>
        <p:spPr>
          <a:xfrm>
            <a:off x="752400" y="661100"/>
            <a:ext cx="76110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700">
                <a:solidFill>
                  <a:srgbClr val="003C46"/>
                </a:solidFill>
                <a:latin typeface="Lexend Deca"/>
                <a:ea typeface="Lexend Deca"/>
                <a:cs typeface="Lexend Deca"/>
                <a:sym typeface="Lexend Deca"/>
              </a:rPr>
              <a:t>Argumentation with integrity</a:t>
            </a:r>
            <a:endParaRPr sz="3700">
              <a:solidFill>
                <a:srgbClr val="003C46"/>
              </a:solidFill>
              <a:latin typeface="Lexend Deca"/>
              <a:ea typeface="Lexend Deca"/>
              <a:cs typeface="Lexend Deca"/>
              <a:sym typeface="Lexend Deca"/>
            </a:endParaRPr>
          </a:p>
        </p:txBody>
      </p:sp>
      <p:sp>
        <p:nvSpPr>
          <p:cNvPr id="60" name="Google Shape;60;p1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61" name="Google Shape;61;p13"/>
          <p:cNvPicPr preferRelativeResize="0"/>
          <p:nvPr/>
        </p:nvPicPr>
        <p:blipFill>
          <a:blip r:embed="rId6">
            <a:alphaModFix/>
          </a:blip>
          <a:stretch>
            <a:fillRect/>
          </a:stretch>
        </p:blipFill>
        <p:spPr>
          <a:xfrm>
            <a:off x="493049" y="1857124"/>
            <a:ext cx="3347231" cy="2376663"/>
          </a:xfrm>
          <a:prstGeom prst="rect">
            <a:avLst/>
          </a:prstGeom>
          <a:noFill/>
          <a:ln>
            <a:noFill/>
          </a:ln>
        </p:spPr>
      </p:pic>
      <p:pic>
        <p:nvPicPr>
          <p:cNvPr id="62" name="Google Shape;62;p13"/>
          <p:cNvPicPr preferRelativeResize="0"/>
          <p:nvPr/>
        </p:nvPicPr>
        <p:blipFill>
          <a:blip r:embed="rId7">
            <a:alphaModFix/>
          </a:blip>
          <a:stretch>
            <a:fillRect/>
          </a:stretch>
        </p:blipFill>
        <p:spPr>
          <a:xfrm>
            <a:off x="2583500" y="2375624"/>
            <a:ext cx="4156245" cy="2326225"/>
          </a:xfrm>
          <a:prstGeom prst="rect">
            <a:avLst/>
          </a:prstGeom>
          <a:noFill/>
          <a:ln>
            <a:noFill/>
          </a:ln>
        </p:spPr>
      </p:pic>
      <p:pic>
        <p:nvPicPr>
          <p:cNvPr id="63" name="Google Shape;63;p13"/>
          <p:cNvPicPr preferRelativeResize="0"/>
          <p:nvPr/>
        </p:nvPicPr>
        <p:blipFill>
          <a:blip r:embed="rId8">
            <a:alphaModFix/>
          </a:blip>
          <a:stretch>
            <a:fillRect/>
          </a:stretch>
        </p:blipFill>
        <p:spPr>
          <a:xfrm>
            <a:off x="5886924" y="3158375"/>
            <a:ext cx="3489801" cy="19851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nvSpPr>
        <p:spPr>
          <a:xfrm>
            <a:off x="743800" y="1468500"/>
            <a:ext cx="77400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What skills are involved in </a:t>
            </a:r>
            <a:r>
              <a:rPr b="1" lang="en">
                <a:solidFill>
                  <a:schemeClr val="dk2"/>
                </a:solidFill>
                <a:latin typeface="Open Sans"/>
                <a:ea typeface="Open Sans"/>
                <a:cs typeface="Open Sans"/>
                <a:sym typeface="Open Sans"/>
              </a:rPr>
              <a:t>revising</a:t>
            </a:r>
            <a:r>
              <a:rPr lang="en">
                <a:solidFill>
                  <a:schemeClr val="dk2"/>
                </a:solidFill>
                <a:latin typeface="Open Sans"/>
                <a:ea typeface="Open Sans"/>
                <a:cs typeface="Open Sans"/>
                <a:sym typeface="Open Sans"/>
              </a:rPr>
              <a:t> and editing?</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Revising refers to changes that you make that impact ideas, both as you are writing and after.</a:t>
            </a:r>
            <a:endParaRPr>
              <a:solidFill>
                <a:schemeClr val="dk2"/>
              </a:solidFill>
              <a:latin typeface="Open Sans"/>
              <a:ea typeface="Open Sans"/>
              <a:cs typeface="Open Sans"/>
              <a:sym typeface="Open Sans"/>
            </a:endParaRPr>
          </a:p>
          <a:p>
            <a:pPr indent="-304800" lvl="1" marL="914400" rtl="0" algn="l">
              <a:lnSpc>
                <a:spcPct val="115000"/>
              </a:lnSpc>
              <a:spcBef>
                <a:spcPts val="100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Adding, removing, or changing words and sentences to make meaning more 			precise and clear</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Removing portions of your writing that distract or seem irrelevant to proving the claim</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Rearranging sentences or paragraphs to make a greater impact</a:t>
            </a:r>
            <a:endParaRPr sz="1200">
              <a:solidFill>
                <a:schemeClr val="dk2"/>
              </a:solidFill>
              <a:latin typeface="Open Sans"/>
              <a:ea typeface="Open Sans"/>
              <a:cs typeface="Open Sans"/>
              <a:sym typeface="Open Sans"/>
            </a:endParaRPr>
          </a:p>
          <a:p>
            <a:pPr indent="0" lvl="0" marL="914400" rtl="0" algn="l">
              <a:lnSpc>
                <a:spcPct val="115000"/>
              </a:lnSpc>
              <a:spcBef>
                <a:spcPts val="120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t/>
            </a:r>
            <a:endParaRPr sz="1200">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45" name="Google Shape;145;p22"/>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46" name="Google Shape;146;p22"/>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Revise and edit your draft</a:t>
            </a:r>
            <a:endParaRPr sz="2500">
              <a:solidFill>
                <a:srgbClr val="003C46"/>
              </a:solidFill>
              <a:latin typeface="Lexend Deca"/>
              <a:ea typeface="Lexend Deca"/>
              <a:cs typeface="Lexend Deca"/>
              <a:sym typeface="Lexend Deca"/>
            </a:endParaRPr>
          </a:p>
        </p:txBody>
      </p:sp>
      <p:sp>
        <p:nvSpPr>
          <p:cNvPr id="147" name="Google Shape;147;p22"/>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nvSpPr>
        <p:spPr>
          <a:xfrm>
            <a:off x="743800" y="1468500"/>
            <a:ext cx="7740000" cy="129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2"/>
                </a:solidFill>
                <a:latin typeface="Open Sans"/>
                <a:ea typeface="Open Sans"/>
                <a:cs typeface="Open Sans"/>
                <a:sym typeface="Open Sans"/>
              </a:rPr>
              <a:t>What skills are involved in </a:t>
            </a:r>
            <a:r>
              <a:rPr lang="en">
                <a:solidFill>
                  <a:schemeClr val="dk2"/>
                </a:solidFill>
                <a:latin typeface="Open Sans"/>
                <a:ea typeface="Open Sans"/>
                <a:cs typeface="Open Sans"/>
                <a:sym typeface="Open Sans"/>
              </a:rPr>
              <a:t>revising</a:t>
            </a:r>
            <a:r>
              <a:rPr lang="en">
                <a:solidFill>
                  <a:schemeClr val="dk2"/>
                </a:solidFill>
                <a:latin typeface="Open Sans"/>
                <a:ea typeface="Open Sans"/>
                <a:cs typeface="Open Sans"/>
                <a:sym typeface="Open Sans"/>
              </a:rPr>
              <a:t> and</a:t>
            </a:r>
            <a:r>
              <a:rPr b="1" lang="en">
                <a:solidFill>
                  <a:schemeClr val="dk2"/>
                </a:solidFill>
                <a:latin typeface="Open Sans"/>
                <a:ea typeface="Open Sans"/>
                <a:cs typeface="Open Sans"/>
                <a:sym typeface="Open Sans"/>
              </a:rPr>
              <a:t> editing</a:t>
            </a:r>
            <a:r>
              <a:rPr lang="en">
                <a:solidFill>
                  <a:schemeClr val="dk2"/>
                </a:solidFill>
                <a:latin typeface="Open Sans"/>
                <a:ea typeface="Open Sans"/>
                <a:cs typeface="Open Sans"/>
                <a:sym typeface="Open Sans"/>
              </a:rPr>
              <a:t>?</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Editing refers to changes that impact how you express those ideas in a clear manner.</a:t>
            </a:r>
            <a:endParaRPr>
              <a:solidFill>
                <a:schemeClr val="dk2"/>
              </a:solidFill>
              <a:latin typeface="Open Sans"/>
              <a:ea typeface="Open Sans"/>
              <a:cs typeface="Open Sans"/>
              <a:sym typeface="Open Sans"/>
            </a:endParaRPr>
          </a:p>
          <a:p>
            <a:pPr indent="-304800" lvl="1" marL="914400" rtl="0" algn="l">
              <a:lnSpc>
                <a:spcPct val="115000"/>
              </a:lnSpc>
              <a:spcBef>
                <a:spcPts val="100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Spelling</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Capitalization</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Paragraphs</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Grammar</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Usage</a:t>
            </a:r>
            <a:endParaRPr sz="1200">
              <a:solidFill>
                <a:schemeClr val="dk2"/>
              </a:solidFill>
              <a:latin typeface="Open Sans"/>
              <a:ea typeface="Open Sans"/>
              <a:cs typeface="Open Sans"/>
              <a:sym typeface="Open Sans"/>
            </a:endParaRPr>
          </a:p>
          <a:p>
            <a:pPr indent="0" lvl="0" marL="0" rtl="0" algn="l">
              <a:lnSpc>
                <a:spcPct val="115000"/>
              </a:lnSpc>
              <a:spcBef>
                <a:spcPts val="1200"/>
              </a:spcBef>
              <a:spcAft>
                <a:spcPts val="0"/>
              </a:spcAft>
              <a:buNone/>
            </a:pPr>
            <a:r>
              <a:t/>
            </a:r>
            <a:endParaRPr sz="1200">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53" name="Google Shape;153;p23"/>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54" name="Google Shape;154;p23"/>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Revise and edit your draft</a:t>
            </a:r>
            <a:endParaRPr sz="2500">
              <a:solidFill>
                <a:srgbClr val="003C46"/>
              </a:solidFill>
              <a:latin typeface="Lexend Deca"/>
              <a:ea typeface="Lexend Deca"/>
              <a:cs typeface="Lexend Deca"/>
              <a:sym typeface="Lexend Deca"/>
            </a:endParaRPr>
          </a:p>
        </p:txBody>
      </p:sp>
      <p:sp>
        <p:nvSpPr>
          <p:cNvPr id="155" name="Google Shape;155;p23"/>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p:nvPr/>
        </p:nvSpPr>
        <p:spPr>
          <a:xfrm>
            <a:off x="1789425" y="3613425"/>
            <a:ext cx="4668000" cy="821100"/>
          </a:xfrm>
          <a:prstGeom prst="roundRect">
            <a:avLst>
              <a:gd fmla="val 16667" name="adj"/>
            </a:avLst>
          </a:prstGeom>
          <a:solidFill>
            <a:srgbClr val="F3F3F3"/>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4"/>
          <p:cNvSpPr txBox="1"/>
          <p:nvPr/>
        </p:nvSpPr>
        <p:spPr>
          <a:xfrm>
            <a:off x="743800" y="1468500"/>
            <a:ext cx="77400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the rubric to self-score. What areas of improvement does this suggest?</a:t>
            </a:r>
            <a:endParaRPr>
              <a:solidFill>
                <a:schemeClr val="dk2"/>
              </a:solidFill>
              <a:latin typeface="Open Sans"/>
              <a:ea typeface="Open Sans"/>
              <a:cs typeface="Open Sans"/>
              <a:sym typeface="Open Sans"/>
            </a:endParaRPr>
          </a:p>
          <a:p>
            <a:pPr indent="-317500" lvl="0" marL="457200" rtl="0" algn="l">
              <a:lnSpc>
                <a:spcPct val="115000"/>
              </a:lnSpc>
              <a:spcBef>
                <a:spcPts val="16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Now is a great time to use the How might I improve? self-assessment. </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Working with a partner may make this process easier. </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Carefully review all feedback and the rubric before revising and editing the draft a final time and submitting it.</a:t>
            </a:r>
            <a:endParaRPr>
              <a:solidFill>
                <a:schemeClr val="dk2"/>
              </a:solidFill>
              <a:latin typeface="Open Sans"/>
              <a:ea typeface="Open Sans"/>
              <a:cs typeface="Open Sans"/>
              <a:sym typeface="Open Sans"/>
            </a:endParaRPr>
          </a:p>
          <a:p>
            <a:pPr indent="0" lvl="0" marL="0" rtl="0" algn="l">
              <a:lnSpc>
                <a:spcPct val="115000"/>
              </a:lnSpc>
              <a:spcBef>
                <a:spcPts val="1600"/>
              </a:spcBef>
              <a:spcAft>
                <a:spcPts val="1600"/>
              </a:spcAft>
              <a:buNone/>
            </a:pPr>
            <a:r>
              <a:t/>
            </a:r>
            <a:endParaRPr>
              <a:solidFill>
                <a:schemeClr val="dk2"/>
              </a:solidFill>
              <a:latin typeface="Open Sans"/>
              <a:ea typeface="Open Sans"/>
              <a:cs typeface="Open Sans"/>
              <a:sym typeface="Open Sans"/>
            </a:endParaRPr>
          </a:p>
        </p:txBody>
      </p:sp>
      <p:pic>
        <p:nvPicPr>
          <p:cNvPr id="162" name="Google Shape;162;p2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63" name="Google Shape;163;p24"/>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How to best revise and edit a draft</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64" name="Google Shape;164;p2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
        <p:nvSpPr>
          <p:cNvPr id="165" name="Google Shape;165;p24"/>
          <p:cNvSpPr txBox="1"/>
          <p:nvPr/>
        </p:nvSpPr>
        <p:spPr>
          <a:xfrm>
            <a:off x="1841325" y="3716175"/>
            <a:ext cx="4564200" cy="6156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1200"/>
              </a:spcAft>
              <a:buNone/>
            </a:pPr>
            <a:r>
              <a:rPr lang="en">
                <a:solidFill>
                  <a:schemeClr val="dk2"/>
                </a:solidFill>
                <a:latin typeface="Open Sans"/>
                <a:ea typeface="Open Sans"/>
                <a:cs typeface="Open Sans"/>
                <a:sym typeface="Open Sans"/>
              </a:rPr>
              <a:t>Remember that you can--and should--revise multiple times prior to submitting your final draft.</a:t>
            </a:r>
            <a:endParaRPr>
              <a:solidFill>
                <a:schemeClr val="dk1"/>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5"/>
          <p:cNvSpPr txBox="1"/>
          <p:nvPr/>
        </p:nvSpPr>
        <p:spPr>
          <a:xfrm>
            <a:off x="752400" y="705450"/>
            <a:ext cx="70443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3C46"/>
                </a:solidFill>
                <a:latin typeface="Lexend Deca"/>
                <a:ea typeface="Lexend Deca"/>
                <a:cs typeface="Lexend Deca"/>
                <a:sym typeface="Lexend Deca"/>
              </a:rPr>
              <a:t>Which stage of the writing process was most helpful to you in drafting your argument? Why and how was it most effective for you?</a:t>
            </a:r>
            <a:endParaRPr sz="2400">
              <a:solidFill>
                <a:srgbClr val="003C46"/>
              </a:solidFill>
              <a:latin typeface="Lexend Deca"/>
              <a:ea typeface="Lexend Deca"/>
              <a:cs typeface="Lexend Deca"/>
              <a:sym typeface="Lexend Deca"/>
            </a:endParaRPr>
          </a:p>
        </p:txBody>
      </p:sp>
      <p:pic>
        <p:nvPicPr>
          <p:cNvPr id="171" name="Google Shape;171;p2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72" name="Google Shape;172;p25"/>
          <p:cNvSpPr/>
          <p:nvPr/>
        </p:nvSpPr>
        <p:spPr>
          <a:xfrm>
            <a:off x="880075" y="2040100"/>
            <a:ext cx="7340100" cy="25284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5"/>
          <p:cNvSpPr/>
          <p:nvPr/>
        </p:nvSpPr>
        <p:spPr>
          <a:xfrm>
            <a:off x="7227625" y="3882050"/>
            <a:ext cx="1439100" cy="812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4" name="Google Shape;174;p25"/>
          <p:cNvPicPr preferRelativeResize="0"/>
          <p:nvPr/>
        </p:nvPicPr>
        <p:blipFill>
          <a:blip r:embed="rId4">
            <a:alphaModFix/>
          </a:blip>
          <a:stretch>
            <a:fillRect/>
          </a:stretch>
        </p:blipFill>
        <p:spPr>
          <a:xfrm>
            <a:off x="7277025" y="3529875"/>
            <a:ext cx="1503150" cy="1629475"/>
          </a:xfrm>
          <a:prstGeom prst="rect">
            <a:avLst/>
          </a:prstGeom>
          <a:noFill/>
          <a:ln>
            <a:noFill/>
          </a:ln>
        </p:spPr>
      </p:pic>
      <p:sp>
        <p:nvSpPr>
          <p:cNvPr id="175" name="Google Shape;175;p2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7" name="Shape 67"/>
        <p:cNvGrpSpPr/>
        <p:nvPr/>
      </p:nvGrpSpPr>
      <p:grpSpPr>
        <a:xfrm>
          <a:off x="0" y="0"/>
          <a:ext cx="0" cy="0"/>
          <a:chOff x="0" y="0"/>
          <a:chExt cx="0" cy="0"/>
        </a:xfrm>
      </p:grpSpPr>
      <p:sp>
        <p:nvSpPr>
          <p:cNvPr id="68" name="Google Shape;68;p14"/>
          <p:cNvSpPr txBox="1"/>
          <p:nvPr/>
        </p:nvSpPr>
        <p:spPr>
          <a:xfrm>
            <a:off x="752400" y="886975"/>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and the writing process</a:t>
            </a:r>
            <a:endParaRPr sz="2500">
              <a:solidFill>
                <a:srgbClr val="003C46"/>
              </a:solidFill>
              <a:latin typeface="Lexend Deca"/>
              <a:ea typeface="Lexend Deca"/>
              <a:cs typeface="Lexend Deca"/>
              <a:sym typeface="Lexend Deca"/>
            </a:endParaRPr>
          </a:p>
        </p:txBody>
      </p:sp>
      <p:sp>
        <p:nvSpPr>
          <p:cNvPr id="69" name="Google Shape;69;p14"/>
          <p:cNvSpPr txBox="1"/>
          <p:nvPr/>
        </p:nvSpPr>
        <p:spPr>
          <a:xfrm>
            <a:off x="752400" y="1724400"/>
            <a:ext cx="7740000" cy="291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1  </a:t>
            </a:r>
            <a:r>
              <a:rPr lang="en" sz="1200">
                <a:solidFill>
                  <a:schemeClr val="dk2"/>
                </a:solidFill>
                <a:latin typeface="Open Sans"/>
                <a:ea typeface="Open Sans"/>
                <a:cs typeface="Open Sans"/>
                <a:sym typeface="Open Sans"/>
              </a:rPr>
              <a:t>Choose a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2  </a:t>
            </a:r>
            <a:r>
              <a:rPr lang="en" sz="1200">
                <a:solidFill>
                  <a:schemeClr val="dk2"/>
                </a:solidFill>
                <a:latin typeface="Open Sans"/>
                <a:ea typeface="Open Sans"/>
                <a:cs typeface="Open Sans"/>
                <a:sym typeface="Open Sans"/>
              </a:rPr>
              <a:t>Refine the topic</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3</a:t>
            </a:r>
            <a:r>
              <a:rPr lang="en" sz="1200">
                <a:solidFill>
                  <a:schemeClr val="dk2"/>
                </a:solidFill>
                <a:latin typeface="Open Sans"/>
                <a:ea typeface="Open Sans"/>
                <a:cs typeface="Open Sans"/>
                <a:sym typeface="Open Sans"/>
              </a:rPr>
              <a:t>  Begin preliminary research</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4</a:t>
            </a:r>
            <a:r>
              <a:rPr lang="en" sz="1200">
                <a:solidFill>
                  <a:schemeClr val="dk2"/>
                </a:solidFill>
                <a:latin typeface="Open Sans"/>
                <a:ea typeface="Open Sans"/>
                <a:cs typeface="Open Sans"/>
                <a:sym typeface="Open Sans"/>
              </a:rPr>
              <a:t>  Craft a </a:t>
            </a:r>
            <a:r>
              <a:rPr b="1" lang="en" sz="1200">
                <a:solidFill>
                  <a:schemeClr val="dk2"/>
                </a:solidFill>
                <a:latin typeface="Open Sans"/>
                <a:ea typeface="Open Sans"/>
                <a:cs typeface="Open Sans"/>
                <a:sym typeface="Open Sans"/>
              </a:rPr>
              <a:t>claim</a:t>
            </a:r>
            <a:endParaRPr b="1"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5</a:t>
            </a:r>
            <a:r>
              <a:rPr lang="en" sz="1200">
                <a:solidFill>
                  <a:schemeClr val="dk2"/>
                </a:solidFill>
                <a:latin typeface="Open Sans"/>
                <a:ea typeface="Open Sans"/>
                <a:cs typeface="Open Sans"/>
                <a:sym typeface="Open Sans"/>
              </a:rPr>
              <a:t>  Locate and evaluate resources for </a:t>
            </a:r>
            <a:r>
              <a:rPr b="1" lang="en" sz="1200">
                <a:solidFill>
                  <a:schemeClr val="dk2"/>
                </a:solidFill>
                <a:latin typeface="Open Sans"/>
                <a:ea typeface="Open Sans"/>
                <a:cs typeface="Open Sans"/>
                <a:sym typeface="Open Sans"/>
              </a:rPr>
              <a:t>credibility</a:t>
            </a:r>
            <a:r>
              <a:rPr lang="en" sz="1200">
                <a:solidFill>
                  <a:schemeClr val="dk2"/>
                </a:solidFill>
                <a:latin typeface="Open Sans"/>
                <a:ea typeface="Open Sans"/>
                <a:cs typeface="Open Sans"/>
                <a:sym typeface="Open Sans"/>
              </a:rPr>
              <a:t> and inclusion of </a:t>
            </a:r>
            <a:r>
              <a:rPr b="1" lang="en" sz="1200">
                <a:solidFill>
                  <a:schemeClr val="dk2"/>
                </a:solidFill>
                <a:latin typeface="Open Sans"/>
                <a:ea typeface="Open Sans"/>
                <a:cs typeface="Open Sans"/>
                <a:sym typeface="Open Sans"/>
              </a:rPr>
              <a:t>logical fallacies</a:t>
            </a:r>
            <a:endParaRPr b="1"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6</a:t>
            </a:r>
            <a:r>
              <a:rPr lang="en" sz="1200">
                <a:solidFill>
                  <a:schemeClr val="dk2"/>
                </a:solidFill>
                <a:latin typeface="Open Sans"/>
                <a:ea typeface="Open Sans"/>
                <a:cs typeface="Open Sans"/>
                <a:sym typeface="Open Sans"/>
              </a:rPr>
              <a:t>  Choose only the most </a:t>
            </a:r>
            <a:r>
              <a:rPr b="1" lang="en" sz="1200">
                <a:solidFill>
                  <a:schemeClr val="dk2"/>
                </a:solidFill>
                <a:latin typeface="Open Sans"/>
                <a:ea typeface="Open Sans"/>
                <a:cs typeface="Open Sans"/>
                <a:sym typeface="Open Sans"/>
              </a:rPr>
              <a:t>credible</a:t>
            </a:r>
            <a:r>
              <a:rPr lang="en" sz="1200">
                <a:solidFill>
                  <a:schemeClr val="dk2"/>
                </a:solidFill>
                <a:latin typeface="Open Sans"/>
                <a:ea typeface="Open Sans"/>
                <a:cs typeface="Open Sans"/>
                <a:sym typeface="Open Sans"/>
              </a:rPr>
              <a:t>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7 </a:t>
            </a:r>
            <a:r>
              <a:rPr lang="en" sz="1200">
                <a:solidFill>
                  <a:schemeClr val="dk2"/>
                </a:solidFill>
                <a:latin typeface="Open Sans"/>
                <a:ea typeface="Open Sans"/>
                <a:cs typeface="Open Sans"/>
                <a:sym typeface="Open Sans"/>
              </a:rPr>
              <a:t> Record </a:t>
            </a:r>
            <a:r>
              <a:rPr b="1" lang="en" sz="1200">
                <a:solidFill>
                  <a:schemeClr val="dk2"/>
                </a:solidFill>
                <a:latin typeface="Open Sans"/>
                <a:ea typeface="Open Sans"/>
                <a:cs typeface="Open Sans"/>
                <a:sym typeface="Open Sans"/>
              </a:rPr>
              <a:t>citations</a:t>
            </a:r>
            <a:r>
              <a:rPr lang="en" sz="1200">
                <a:solidFill>
                  <a:schemeClr val="dk2"/>
                </a:solidFill>
                <a:latin typeface="Open Sans"/>
                <a:ea typeface="Open Sans"/>
                <a:cs typeface="Open Sans"/>
                <a:sym typeface="Open Sans"/>
              </a:rPr>
              <a:t> for all sources</a:t>
            </a:r>
            <a:endParaRPr sz="1200">
              <a:solidFill>
                <a:schemeClr val="dk2"/>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8</a:t>
            </a:r>
            <a:r>
              <a:rPr lang="en" sz="1200">
                <a:solidFill>
                  <a:schemeClr val="dk2"/>
                </a:solidFill>
                <a:latin typeface="Open Sans"/>
                <a:ea typeface="Open Sans"/>
                <a:cs typeface="Open Sans"/>
                <a:sym typeface="Open Sans"/>
              </a:rPr>
              <a:t>  </a:t>
            </a:r>
            <a:r>
              <a:rPr b="1" lang="en" sz="1200">
                <a:solidFill>
                  <a:srgbClr val="003C46"/>
                </a:solidFill>
                <a:latin typeface="Open Sans"/>
                <a:ea typeface="Open Sans"/>
                <a:cs typeface="Open Sans"/>
                <a:sym typeface="Open Sans"/>
              </a:rPr>
              <a:t>Plan and draft your essay</a:t>
            </a:r>
            <a:endParaRPr b="1" sz="1200">
              <a:solidFill>
                <a:srgbClr val="003C46"/>
              </a:solidFill>
              <a:latin typeface="Open Sans"/>
              <a:ea typeface="Open Sans"/>
              <a:cs typeface="Open Sans"/>
              <a:sym typeface="Open Sans"/>
            </a:endParaRPr>
          </a:p>
          <a:p>
            <a:pPr indent="0" lvl="0" marL="0" rtl="0" algn="l">
              <a:lnSpc>
                <a:spcPct val="150000"/>
              </a:lnSpc>
              <a:spcBef>
                <a:spcPts val="0"/>
              </a:spcBef>
              <a:spcAft>
                <a:spcPts val="0"/>
              </a:spcAft>
              <a:buClr>
                <a:schemeClr val="dk1"/>
              </a:buClr>
              <a:buSzPts val="1100"/>
              <a:buFont typeface="Arial"/>
              <a:buNone/>
            </a:pPr>
            <a:r>
              <a:rPr b="1" lang="en" sz="1200">
                <a:solidFill>
                  <a:schemeClr val="dk2"/>
                </a:solidFill>
                <a:latin typeface="Open Sans"/>
                <a:ea typeface="Open Sans"/>
                <a:cs typeface="Open Sans"/>
                <a:sym typeface="Open Sans"/>
              </a:rPr>
              <a:t>9</a:t>
            </a:r>
            <a:r>
              <a:rPr lang="en" sz="1200">
                <a:solidFill>
                  <a:schemeClr val="dk2"/>
                </a:solidFill>
                <a:latin typeface="Open Sans"/>
                <a:ea typeface="Open Sans"/>
                <a:cs typeface="Open Sans"/>
                <a:sym typeface="Open Sans"/>
              </a:rPr>
              <a:t> </a:t>
            </a:r>
            <a:r>
              <a:rPr b="1" lang="en" sz="1200">
                <a:solidFill>
                  <a:srgbClr val="003C46"/>
                </a:solidFill>
                <a:latin typeface="Open Sans"/>
                <a:ea typeface="Open Sans"/>
                <a:cs typeface="Open Sans"/>
                <a:sym typeface="Open Sans"/>
              </a:rPr>
              <a:t> Edit and revise your essay</a:t>
            </a:r>
            <a:endParaRPr b="1" sz="1200">
              <a:solidFill>
                <a:srgbClr val="003C46"/>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rgbClr val="575757"/>
              </a:solidFill>
              <a:latin typeface="Open Sans"/>
              <a:ea typeface="Open Sans"/>
              <a:cs typeface="Open Sans"/>
              <a:sym typeface="Open Sans"/>
            </a:endParaRPr>
          </a:p>
        </p:txBody>
      </p:sp>
      <p:pic>
        <p:nvPicPr>
          <p:cNvPr id="70" name="Google Shape;70;p14"/>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1" name="Google Shape;71;p14"/>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nvSpPr>
        <p:spPr>
          <a:xfrm>
            <a:off x="676200" y="1516950"/>
            <a:ext cx="5910000" cy="35100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use completed research to draft their essay.</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revise and edit their essays to ensure that they have fully supported their claim.</a:t>
            </a:r>
            <a:endParaRPr>
              <a:solidFill>
                <a:schemeClr val="dk2"/>
              </a:solidFill>
              <a:latin typeface="Open Sans"/>
              <a:ea typeface="Open Sans"/>
              <a:cs typeface="Open Sans"/>
              <a:sym typeface="Open Sans"/>
            </a:endParaRPr>
          </a:p>
          <a:p>
            <a:pPr indent="-317500" lvl="0" marL="457200" rtl="0" algn="l">
              <a:lnSpc>
                <a:spcPct val="150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Students will be able to use appropriate academic vocabulary as required by classroom activities.</a:t>
            </a:r>
            <a:endParaRPr>
              <a:solidFill>
                <a:schemeClr val="dk2"/>
              </a:solidFill>
              <a:latin typeface="Open Sans"/>
              <a:ea typeface="Open Sans"/>
              <a:cs typeface="Open Sans"/>
              <a:sym typeface="Open Sans"/>
            </a:endParaRPr>
          </a:p>
          <a:p>
            <a:pPr indent="0" lvl="0" marL="45720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77" name="Google Shape;77;p15"/>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78" name="Google Shape;78;p15"/>
          <p:cNvSpPr txBox="1"/>
          <p:nvPr/>
        </p:nvSpPr>
        <p:spPr>
          <a:xfrm>
            <a:off x="752400" y="886975"/>
            <a:ext cx="7825800" cy="40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Argumentation with integrity: Lesson 4 objectives</a:t>
            </a:r>
            <a:endParaRPr sz="2500">
              <a:solidFill>
                <a:srgbClr val="003C46"/>
              </a:solidFill>
              <a:latin typeface="Lexend Deca"/>
              <a:ea typeface="Lexend Deca"/>
              <a:cs typeface="Lexend Deca"/>
              <a:sym typeface="Lexend Deca"/>
            </a:endParaRPr>
          </a:p>
        </p:txBody>
      </p:sp>
      <p:pic>
        <p:nvPicPr>
          <p:cNvPr id="79" name="Google Shape;79;p15"/>
          <p:cNvPicPr preferRelativeResize="0"/>
          <p:nvPr/>
        </p:nvPicPr>
        <p:blipFill>
          <a:blip r:embed="rId4">
            <a:alphaModFix/>
          </a:blip>
          <a:stretch>
            <a:fillRect/>
          </a:stretch>
        </p:blipFill>
        <p:spPr>
          <a:xfrm>
            <a:off x="7455375" y="3446250"/>
            <a:ext cx="1222050" cy="1324750"/>
          </a:xfrm>
          <a:prstGeom prst="rect">
            <a:avLst/>
          </a:prstGeom>
          <a:noFill/>
          <a:ln>
            <a:noFill/>
          </a:ln>
        </p:spPr>
      </p:pic>
      <p:sp>
        <p:nvSpPr>
          <p:cNvPr id="80" name="Google Shape;80;p15"/>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nvSpPr>
        <p:spPr>
          <a:xfrm>
            <a:off x="786725" y="629350"/>
            <a:ext cx="6108600" cy="658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003C46"/>
                </a:solidFill>
                <a:latin typeface="Lexend Deca"/>
                <a:ea typeface="Lexend Deca"/>
                <a:cs typeface="Lexend Deca"/>
                <a:sym typeface="Lexend Deca"/>
              </a:rPr>
              <a:t>What does academic integrity look like when applied to argumentation?</a:t>
            </a:r>
            <a:endParaRPr sz="2400">
              <a:solidFill>
                <a:srgbClr val="003C46"/>
              </a:solidFill>
              <a:latin typeface="Lexend Deca"/>
              <a:ea typeface="Lexend Deca"/>
              <a:cs typeface="Lexend Deca"/>
              <a:sym typeface="Lexend Deca"/>
            </a:endParaRPr>
          </a:p>
          <a:p>
            <a:pPr indent="0" lvl="0" marL="0" rtl="0" algn="l">
              <a:lnSpc>
                <a:spcPct val="100000"/>
              </a:lnSpc>
              <a:spcBef>
                <a:spcPts val="0"/>
              </a:spcBef>
              <a:spcAft>
                <a:spcPts val="0"/>
              </a:spcAft>
              <a:buNone/>
            </a:pPr>
            <a:r>
              <a:t/>
            </a:r>
            <a:endParaRPr sz="2400">
              <a:solidFill>
                <a:srgbClr val="003C46"/>
              </a:solidFill>
              <a:latin typeface="Lexend Deca"/>
              <a:ea typeface="Lexend Deca"/>
              <a:cs typeface="Lexend Deca"/>
              <a:sym typeface="Lexend Deca"/>
            </a:endParaRPr>
          </a:p>
        </p:txBody>
      </p:sp>
      <p:pic>
        <p:nvPicPr>
          <p:cNvPr id="86" name="Google Shape;86;p16"/>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87" name="Google Shape;87;p16"/>
          <p:cNvSpPr/>
          <p:nvPr/>
        </p:nvSpPr>
        <p:spPr>
          <a:xfrm>
            <a:off x="880075" y="1651100"/>
            <a:ext cx="7355100" cy="2917800"/>
          </a:xfrm>
          <a:prstGeom prst="roundRect">
            <a:avLst>
              <a:gd fmla="val 6933" name="adj"/>
            </a:avLst>
          </a:prstGeom>
          <a:noFill/>
          <a:ln cap="flat" cmpd="sng" w="9525">
            <a:solidFill>
              <a:srgbClr val="003C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7802025" y="3766800"/>
            <a:ext cx="864600" cy="9279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9" name="Google Shape;89;p16"/>
          <p:cNvPicPr preferRelativeResize="0"/>
          <p:nvPr/>
        </p:nvPicPr>
        <p:blipFill>
          <a:blip r:embed="rId4">
            <a:alphaModFix/>
          </a:blip>
          <a:stretch>
            <a:fillRect/>
          </a:stretch>
        </p:blipFill>
        <p:spPr>
          <a:xfrm>
            <a:off x="7608613" y="3521775"/>
            <a:ext cx="1363275" cy="1477825"/>
          </a:xfrm>
          <a:prstGeom prst="rect">
            <a:avLst/>
          </a:prstGeom>
          <a:noFill/>
          <a:ln>
            <a:noFill/>
          </a:ln>
        </p:spPr>
      </p:pic>
      <p:sp>
        <p:nvSpPr>
          <p:cNvPr id="90" name="Google Shape;90;p16"/>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17"/>
          <p:cNvPicPr preferRelativeResize="0"/>
          <p:nvPr/>
        </p:nvPicPr>
        <p:blipFill>
          <a:blip r:embed="rId3">
            <a:alphaModFix/>
          </a:blip>
          <a:stretch>
            <a:fillRect/>
          </a:stretch>
        </p:blipFill>
        <p:spPr>
          <a:xfrm>
            <a:off x="7259399" y="3717340"/>
            <a:ext cx="1479825" cy="1053658"/>
          </a:xfrm>
          <a:prstGeom prst="rect">
            <a:avLst/>
          </a:prstGeom>
          <a:noFill/>
          <a:ln>
            <a:noFill/>
          </a:ln>
        </p:spPr>
      </p:pic>
      <p:pic>
        <p:nvPicPr>
          <p:cNvPr id="96" name="Google Shape;96;p17"/>
          <p:cNvPicPr preferRelativeResize="0"/>
          <p:nvPr/>
        </p:nvPicPr>
        <p:blipFill rotWithShape="1">
          <a:blip r:embed="rId4">
            <a:alphaModFix/>
          </a:blip>
          <a:srcRect b="13413" l="13413" r="13406" t="13406"/>
          <a:stretch/>
        </p:blipFill>
        <p:spPr>
          <a:xfrm>
            <a:off x="7499650" y="187241"/>
            <a:ext cx="1319491" cy="583199"/>
          </a:xfrm>
          <a:prstGeom prst="rect">
            <a:avLst/>
          </a:prstGeom>
          <a:noFill/>
          <a:ln>
            <a:noFill/>
          </a:ln>
        </p:spPr>
      </p:pic>
      <p:sp>
        <p:nvSpPr>
          <p:cNvPr id="97" name="Google Shape;97;p17"/>
          <p:cNvSpPr txBox="1"/>
          <p:nvPr/>
        </p:nvSpPr>
        <p:spPr>
          <a:xfrm>
            <a:off x="743800" y="809700"/>
            <a:ext cx="6292800" cy="100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Plan your essay</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Clr>
                <a:schemeClr val="dk1"/>
              </a:buClr>
              <a:buSzPts val="1100"/>
              <a:buFont typeface="Arial"/>
              <a:buNone/>
            </a:pPr>
            <a:r>
              <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98" name="Google Shape;98;p17"/>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FFFFFF"/>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99" name="Google Shape;99;p17"/>
          <p:cNvPicPr preferRelativeResize="0"/>
          <p:nvPr/>
        </p:nvPicPr>
        <p:blipFill>
          <a:blip r:embed="rId5">
            <a:alphaModFix/>
          </a:blip>
          <a:stretch>
            <a:fillRect/>
          </a:stretch>
        </p:blipFill>
        <p:spPr>
          <a:xfrm>
            <a:off x="1177100" y="1657427"/>
            <a:ext cx="277858" cy="232500"/>
          </a:xfrm>
          <a:prstGeom prst="rect">
            <a:avLst/>
          </a:prstGeom>
          <a:noFill/>
          <a:ln>
            <a:noFill/>
          </a:ln>
        </p:spPr>
      </p:pic>
      <p:sp>
        <p:nvSpPr>
          <p:cNvPr id="100" name="Google Shape;100;p17"/>
          <p:cNvSpPr txBox="1"/>
          <p:nvPr/>
        </p:nvSpPr>
        <p:spPr>
          <a:xfrm>
            <a:off x="1643250" y="1560575"/>
            <a:ext cx="5526900" cy="741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Chosen and refined a topic?</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Completed preliminary research?</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Crafted a claim?</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Located, evaluated, and chosen resources based on credibility? Avoided logical fallacies?</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Recorded citations for all sources?</a:t>
            </a:r>
            <a:endParaRPr>
              <a:solidFill>
                <a:schemeClr val="dk2"/>
              </a:solidFill>
              <a:latin typeface="Open Sans"/>
              <a:ea typeface="Open Sans"/>
              <a:cs typeface="Open Sans"/>
              <a:sym typeface="Open Sans"/>
            </a:endParaRPr>
          </a:p>
        </p:txBody>
      </p:sp>
      <p:pic>
        <p:nvPicPr>
          <p:cNvPr id="101" name="Google Shape;101;p17"/>
          <p:cNvPicPr preferRelativeResize="0"/>
          <p:nvPr/>
        </p:nvPicPr>
        <p:blipFill>
          <a:blip r:embed="rId5">
            <a:alphaModFix/>
          </a:blip>
          <a:stretch>
            <a:fillRect/>
          </a:stretch>
        </p:blipFill>
        <p:spPr>
          <a:xfrm>
            <a:off x="1177100" y="1961027"/>
            <a:ext cx="277858" cy="232500"/>
          </a:xfrm>
          <a:prstGeom prst="rect">
            <a:avLst/>
          </a:prstGeom>
          <a:noFill/>
          <a:ln>
            <a:noFill/>
          </a:ln>
        </p:spPr>
      </p:pic>
      <p:pic>
        <p:nvPicPr>
          <p:cNvPr id="102" name="Google Shape;102;p17"/>
          <p:cNvPicPr preferRelativeResize="0"/>
          <p:nvPr/>
        </p:nvPicPr>
        <p:blipFill>
          <a:blip r:embed="rId5">
            <a:alphaModFix/>
          </a:blip>
          <a:stretch>
            <a:fillRect/>
          </a:stretch>
        </p:blipFill>
        <p:spPr>
          <a:xfrm>
            <a:off x="1177100" y="2301577"/>
            <a:ext cx="277858" cy="232500"/>
          </a:xfrm>
          <a:prstGeom prst="rect">
            <a:avLst/>
          </a:prstGeom>
          <a:noFill/>
          <a:ln>
            <a:noFill/>
          </a:ln>
        </p:spPr>
      </p:pic>
      <p:pic>
        <p:nvPicPr>
          <p:cNvPr id="103" name="Google Shape;103;p17"/>
          <p:cNvPicPr preferRelativeResize="0"/>
          <p:nvPr/>
        </p:nvPicPr>
        <p:blipFill>
          <a:blip r:embed="rId5">
            <a:alphaModFix/>
          </a:blip>
          <a:stretch>
            <a:fillRect/>
          </a:stretch>
        </p:blipFill>
        <p:spPr>
          <a:xfrm>
            <a:off x="1177100" y="2605177"/>
            <a:ext cx="277858" cy="232500"/>
          </a:xfrm>
          <a:prstGeom prst="rect">
            <a:avLst/>
          </a:prstGeom>
          <a:noFill/>
          <a:ln>
            <a:noFill/>
          </a:ln>
        </p:spPr>
      </p:pic>
      <p:pic>
        <p:nvPicPr>
          <p:cNvPr id="104" name="Google Shape;104;p17"/>
          <p:cNvPicPr preferRelativeResize="0"/>
          <p:nvPr/>
        </p:nvPicPr>
        <p:blipFill>
          <a:blip r:embed="rId5">
            <a:alphaModFix/>
          </a:blip>
          <a:stretch>
            <a:fillRect/>
          </a:stretch>
        </p:blipFill>
        <p:spPr>
          <a:xfrm>
            <a:off x="1177100" y="2908777"/>
            <a:ext cx="277858" cy="232500"/>
          </a:xfrm>
          <a:prstGeom prst="rect">
            <a:avLst/>
          </a:prstGeom>
          <a:noFill/>
          <a:ln>
            <a:noFill/>
          </a:ln>
        </p:spPr>
      </p:pic>
      <p:pic>
        <p:nvPicPr>
          <p:cNvPr id="105" name="Google Shape;105;p17"/>
          <p:cNvPicPr preferRelativeResize="0"/>
          <p:nvPr/>
        </p:nvPicPr>
        <p:blipFill>
          <a:blip r:embed="rId5">
            <a:alphaModFix/>
          </a:blip>
          <a:stretch>
            <a:fillRect/>
          </a:stretch>
        </p:blipFill>
        <p:spPr>
          <a:xfrm>
            <a:off x="1177100" y="3212377"/>
            <a:ext cx="277858" cy="232500"/>
          </a:xfrm>
          <a:prstGeom prst="rect">
            <a:avLst/>
          </a:prstGeom>
          <a:noFill/>
          <a:ln>
            <a:noFill/>
          </a:ln>
        </p:spPr>
      </p:pic>
      <p:sp>
        <p:nvSpPr>
          <p:cNvPr id="106" name="Google Shape;106;p17"/>
          <p:cNvSpPr txBox="1"/>
          <p:nvPr/>
        </p:nvSpPr>
        <p:spPr>
          <a:xfrm>
            <a:off x="968175" y="3783938"/>
            <a:ext cx="5143500" cy="64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a:solidFill>
                  <a:schemeClr val="dk2"/>
                </a:solidFill>
                <a:latin typeface="Open Sans"/>
                <a:ea typeface="Open Sans"/>
                <a:cs typeface="Open Sans"/>
                <a:sym typeface="Open Sans"/>
              </a:rPr>
              <a:t>Your next step is to put together the information that you’ve gathered into a workable form. </a:t>
            </a:r>
            <a:endParaRPr>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nvSpPr>
        <p:spPr>
          <a:xfrm>
            <a:off x="743800" y="1943950"/>
            <a:ext cx="7740000" cy="2790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chemeClr val="dk2"/>
                </a:solidFill>
                <a:latin typeface="Open Sans"/>
                <a:ea typeface="Open Sans"/>
                <a:cs typeface="Open Sans"/>
                <a:sym typeface="Open Sans"/>
              </a:rPr>
              <a:t>Now that you’ve decided on the best evidence to support your claim, it’s time to consider your </a:t>
            </a:r>
            <a:r>
              <a:rPr b="1" lang="en">
                <a:solidFill>
                  <a:srgbClr val="003C46"/>
                </a:solidFill>
                <a:latin typeface="Open Sans"/>
                <a:ea typeface="Open Sans"/>
                <a:cs typeface="Open Sans"/>
                <a:sym typeface="Open Sans"/>
              </a:rPr>
              <a:t>counterclaim</a:t>
            </a:r>
            <a:r>
              <a:rPr lang="en">
                <a:solidFill>
                  <a:schemeClr val="dk2"/>
                </a:solidFill>
                <a:latin typeface="Open Sans"/>
                <a:ea typeface="Open Sans"/>
                <a:cs typeface="Open Sans"/>
                <a:sym typeface="Open Sans"/>
              </a:rPr>
              <a:t>.</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What are the best arguments </a:t>
            </a:r>
            <a:r>
              <a:rPr i="1" lang="en">
                <a:solidFill>
                  <a:schemeClr val="dk2"/>
                </a:solidFill>
                <a:latin typeface="Open Sans"/>
                <a:ea typeface="Open Sans"/>
                <a:cs typeface="Open Sans"/>
                <a:sym typeface="Open Sans"/>
              </a:rPr>
              <a:t>against</a:t>
            </a:r>
            <a:r>
              <a:rPr lang="en">
                <a:solidFill>
                  <a:schemeClr val="dk2"/>
                </a:solidFill>
                <a:latin typeface="Open Sans"/>
                <a:ea typeface="Open Sans"/>
                <a:cs typeface="Open Sans"/>
                <a:sym typeface="Open Sans"/>
              </a:rPr>
              <a:t> your claim?</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How can you refute the counterclaim? Writing a strong rebuttal to a counterclaim is key to proving your claim.</a:t>
            </a:r>
            <a:endParaRPr>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12" name="Google Shape;112;p18"/>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13" name="Google Shape;113;p18"/>
          <p:cNvSpPr txBox="1"/>
          <p:nvPr/>
        </p:nvSpPr>
        <p:spPr>
          <a:xfrm>
            <a:off x="743800" y="809700"/>
            <a:ext cx="6292800" cy="46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500">
                <a:solidFill>
                  <a:srgbClr val="003C46"/>
                </a:solidFill>
                <a:latin typeface="Lexend Deca"/>
                <a:ea typeface="Lexend Deca"/>
                <a:cs typeface="Lexend Deca"/>
                <a:sym typeface="Lexend Deca"/>
              </a:rPr>
              <a:t>What are arguments that can be made against my claim?</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14" name="Google Shape;114;p18"/>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15" name="Google Shape;115;p18"/>
          <p:cNvPicPr preferRelativeResize="0"/>
          <p:nvPr/>
        </p:nvPicPr>
        <p:blipFill>
          <a:blip r:embed="rId4">
            <a:alphaModFix/>
          </a:blip>
          <a:stretch>
            <a:fillRect/>
          </a:stretch>
        </p:blipFill>
        <p:spPr>
          <a:xfrm>
            <a:off x="7258825" y="4030000"/>
            <a:ext cx="1383300" cy="741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743800" y="1468500"/>
            <a:ext cx="77400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First, review the instructions provided for the assignment to make sure that you fully understand the requirements.</a:t>
            </a:r>
            <a:endParaRPr>
              <a:solidFill>
                <a:schemeClr val="dk2"/>
              </a:solidFill>
              <a:latin typeface="Open Sans"/>
              <a:ea typeface="Open Sans"/>
              <a:cs typeface="Open Sans"/>
              <a:sym typeface="Open Sans"/>
            </a:endParaRPr>
          </a:p>
          <a:p>
            <a:pPr indent="0" lvl="0" marL="45720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Use the Lesson 4 graphic organizer: Pre-drafting while composing to ensure that your writing focuses on and includes:</a:t>
            </a:r>
            <a:endParaRPr>
              <a:solidFill>
                <a:schemeClr val="dk2"/>
              </a:solidFill>
              <a:latin typeface="Open Sans"/>
              <a:ea typeface="Open Sans"/>
              <a:cs typeface="Open Sans"/>
              <a:sym typeface="Open Sans"/>
            </a:endParaRPr>
          </a:p>
          <a:p>
            <a:pPr indent="-304800" lvl="1" marL="914400" rtl="0" algn="l">
              <a:lnSpc>
                <a:spcPct val="115000"/>
              </a:lnSpc>
              <a:spcBef>
                <a:spcPts val="100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Your claim</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Evidence </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Transition words/phrases</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Logical organization of ideas</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Counterclaim(s) and rebuttals</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Concluding statement or paragraph</a:t>
            </a:r>
            <a:endParaRPr sz="1200">
              <a:solidFill>
                <a:schemeClr val="dk2"/>
              </a:solidFill>
              <a:latin typeface="Open Sans"/>
              <a:ea typeface="Open Sans"/>
              <a:cs typeface="Open Sans"/>
              <a:sym typeface="Open Sans"/>
            </a:endParaRPr>
          </a:p>
          <a:p>
            <a:pPr indent="0" lvl="0" marL="457200" rtl="0" algn="l">
              <a:lnSpc>
                <a:spcPct val="115000"/>
              </a:lnSpc>
              <a:spcBef>
                <a:spcPts val="1200"/>
              </a:spcBef>
              <a:spcAft>
                <a:spcPts val="0"/>
              </a:spcAft>
              <a:buNone/>
            </a:pPr>
            <a:r>
              <a:t/>
            </a:r>
            <a:endParaRPr>
              <a:solidFill>
                <a:schemeClr val="dk2"/>
              </a:solidFill>
              <a:latin typeface="Open Sans"/>
              <a:ea typeface="Open Sans"/>
              <a:cs typeface="Open Sans"/>
              <a:sym typeface="Open Sans"/>
            </a:endParaRPr>
          </a:p>
          <a:p>
            <a:pPr indent="0" lvl="0" marL="0" rtl="0" algn="l">
              <a:lnSpc>
                <a:spcPct val="115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a:solidFill>
                <a:schemeClr val="dk2"/>
              </a:solidFill>
              <a:latin typeface="Open Sans"/>
              <a:ea typeface="Open Sans"/>
              <a:cs typeface="Open Sans"/>
              <a:sym typeface="Open Sans"/>
            </a:endParaRPr>
          </a:p>
          <a:p>
            <a:pPr indent="0" lvl="0" marL="0" rtl="0" algn="l">
              <a:lnSpc>
                <a:spcPct val="150000"/>
              </a:lnSpc>
              <a:spcBef>
                <a:spcPts val="0"/>
              </a:spcBef>
              <a:spcAft>
                <a:spcPts val="0"/>
              </a:spcAft>
              <a:buNone/>
            </a:pPr>
            <a:r>
              <a:t/>
            </a:r>
            <a:endParaRPr sz="1200">
              <a:solidFill>
                <a:schemeClr val="dk2"/>
              </a:solidFill>
              <a:latin typeface="Open Sans"/>
              <a:ea typeface="Open Sans"/>
              <a:cs typeface="Open Sans"/>
              <a:sym typeface="Open Sans"/>
            </a:endParaRPr>
          </a:p>
          <a:p>
            <a:pPr indent="0" lvl="0" marL="0" rtl="0" algn="l">
              <a:lnSpc>
                <a:spcPct val="115000"/>
              </a:lnSpc>
              <a:spcBef>
                <a:spcPts val="0"/>
              </a:spcBef>
              <a:spcAft>
                <a:spcPts val="1600"/>
              </a:spcAft>
              <a:buNone/>
            </a:pPr>
            <a:r>
              <a:t/>
            </a:r>
            <a:endParaRPr sz="1500">
              <a:solidFill>
                <a:schemeClr val="dk2"/>
              </a:solidFill>
              <a:latin typeface="Open Sans"/>
              <a:ea typeface="Open Sans"/>
              <a:cs typeface="Open Sans"/>
              <a:sym typeface="Open Sans"/>
            </a:endParaRPr>
          </a:p>
        </p:txBody>
      </p:sp>
      <p:pic>
        <p:nvPicPr>
          <p:cNvPr id="121" name="Google Shape;121;p19"/>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22" name="Google Shape;122;p19"/>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Draft your essay</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23" name="Google Shape;123;p19"/>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0"/>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29" name="Google Shape;129;p20"/>
          <p:cNvSpPr txBox="1"/>
          <p:nvPr/>
        </p:nvSpPr>
        <p:spPr>
          <a:xfrm>
            <a:off x="743800" y="809700"/>
            <a:ext cx="17112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Plan your essay</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30" name="Google Shape;130;p20"/>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pic>
        <p:nvPicPr>
          <p:cNvPr id="131" name="Google Shape;131;p20"/>
          <p:cNvPicPr preferRelativeResize="0"/>
          <p:nvPr/>
        </p:nvPicPr>
        <p:blipFill>
          <a:blip r:embed="rId4">
            <a:alphaModFix/>
          </a:blip>
          <a:stretch>
            <a:fillRect/>
          </a:stretch>
        </p:blipFill>
        <p:spPr>
          <a:xfrm>
            <a:off x="2687200" y="232200"/>
            <a:ext cx="4241672" cy="48386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nvSpPr>
        <p:spPr>
          <a:xfrm>
            <a:off x="743800" y="1468500"/>
            <a:ext cx="7740000" cy="12912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Even if a source “passes” all the tests and is deemed credible, what helps you determine whether you should use it or not?</a:t>
            </a:r>
            <a:endParaRPr>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Does this evidence say something different than other sources?</a:t>
            </a:r>
            <a:endParaRPr sz="1200">
              <a:solidFill>
                <a:schemeClr val="dk2"/>
              </a:solidFill>
              <a:latin typeface="Open Sans"/>
              <a:ea typeface="Open Sans"/>
              <a:cs typeface="Open Sans"/>
              <a:sym typeface="Open Sans"/>
            </a:endParaRPr>
          </a:p>
          <a:p>
            <a:pPr indent="-304800" lvl="1" marL="914400" rtl="0" algn="l">
              <a:lnSpc>
                <a:spcPct val="115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Are you just “piling on” sources because they are available?</a:t>
            </a:r>
            <a:endParaRPr sz="1200">
              <a:solidFill>
                <a:schemeClr val="dk2"/>
              </a:solidFill>
              <a:latin typeface="Open Sans"/>
              <a:ea typeface="Open Sans"/>
              <a:cs typeface="Open Sans"/>
              <a:sym typeface="Open Sans"/>
            </a:endParaRPr>
          </a:p>
          <a:p>
            <a:pPr indent="-304800" lvl="1" marL="914400" rtl="0" algn="l">
              <a:lnSpc>
                <a:spcPct val="100000"/>
              </a:lnSpc>
              <a:spcBef>
                <a:spcPts val="0"/>
              </a:spcBef>
              <a:spcAft>
                <a:spcPts val="0"/>
              </a:spcAft>
              <a:buClr>
                <a:schemeClr val="dk2"/>
              </a:buClr>
              <a:buSzPts val="1200"/>
              <a:buFont typeface="Open Sans"/>
              <a:buChar char="○"/>
            </a:pPr>
            <a:r>
              <a:rPr lang="en" sz="1200">
                <a:solidFill>
                  <a:schemeClr val="dk2"/>
                </a:solidFill>
                <a:latin typeface="Open Sans"/>
                <a:ea typeface="Open Sans"/>
                <a:cs typeface="Open Sans"/>
                <a:sym typeface="Open Sans"/>
              </a:rPr>
              <a:t>Does this evidence support your thesis more clearly than other sources?</a:t>
            </a:r>
            <a:endParaRPr sz="1200">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When choosing evidence, be careful to think about what explanations and reasoning you will use to make your use of evidence clear.</a:t>
            </a:r>
            <a:endParaRPr>
              <a:solidFill>
                <a:schemeClr val="dk2"/>
              </a:solidFill>
              <a:latin typeface="Open Sans"/>
              <a:ea typeface="Open Sans"/>
              <a:cs typeface="Open Sans"/>
              <a:sym typeface="Open Sans"/>
            </a:endParaRPr>
          </a:p>
          <a:p>
            <a:pPr indent="-317500" lvl="0" marL="457200" rtl="0" algn="l">
              <a:lnSpc>
                <a:spcPct val="115000"/>
              </a:lnSpc>
              <a:spcBef>
                <a:spcPts val="1000"/>
              </a:spcBef>
              <a:spcAft>
                <a:spcPts val="0"/>
              </a:spcAft>
              <a:buClr>
                <a:schemeClr val="dk2"/>
              </a:buClr>
              <a:buSzPts val="1400"/>
              <a:buFont typeface="Open Sans"/>
              <a:buChar char="●"/>
            </a:pPr>
            <a:r>
              <a:rPr lang="en">
                <a:solidFill>
                  <a:schemeClr val="dk2"/>
                </a:solidFill>
                <a:latin typeface="Open Sans"/>
                <a:ea typeface="Open Sans"/>
                <a:cs typeface="Open Sans"/>
                <a:sym typeface="Open Sans"/>
              </a:rPr>
              <a:t>Eliminate any sources that don’t build the argument – no matter how tempting!</a:t>
            </a:r>
            <a:endParaRPr>
              <a:solidFill>
                <a:schemeClr val="dk2"/>
              </a:solidFill>
              <a:latin typeface="Open Sans"/>
              <a:ea typeface="Open Sans"/>
              <a:cs typeface="Open Sans"/>
              <a:sym typeface="Open Sans"/>
            </a:endParaRPr>
          </a:p>
          <a:p>
            <a:pPr indent="0" lvl="0" marL="0" rtl="0" algn="l">
              <a:lnSpc>
                <a:spcPct val="115000"/>
              </a:lnSpc>
              <a:spcBef>
                <a:spcPts val="1600"/>
              </a:spcBef>
              <a:spcAft>
                <a:spcPts val="1600"/>
              </a:spcAft>
              <a:buNone/>
            </a:pPr>
            <a:r>
              <a:t/>
            </a:r>
            <a:endParaRPr>
              <a:solidFill>
                <a:schemeClr val="dk2"/>
              </a:solidFill>
              <a:latin typeface="Open Sans"/>
              <a:ea typeface="Open Sans"/>
              <a:cs typeface="Open Sans"/>
              <a:sym typeface="Open Sans"/>
            </a:endParaRPr>
          </a:p>
        </p:txBody>
      </p:sp>
      <p:pic>
        <p:nvPicPr>
          <p:cNvPr id="137" name="Google Shape;137;p21"/>
          <p:cNvPicPr preferRelativeResize="0"/>
          <p:nvPr/>
        </p:nvPicPr>
        <p:blipFill rotWithShape="1">
          <a:blip r:embed="rId3">
            <a:alphaModFix/>
          </a:blip>
          <a:srcRect b="13413" l="13413" r="13406" t="13406"/>
          <a:stretch/>
        </p:blipFill>
        <p:spPr>
          <a:xfrm>
            <a:off x="7499650" y="187241"/>
            <a:ext cx="1319491" cy="583199"/>
          </a:xfrm>
          <a:prstGeom prst="rect">
            <a:avLst/>
          </a:prstGeom>
          <a:noFill/>
          <a:ln>
            <a:noFill/>
          </a:ln>
        </p:spPr>
      </p:pic>
      <p:sp>
        <p:nvSpPr>
          <p:cNvPr id="138" name="Google Shape;138;p21"/>
          <p:cNvSpPr txBox="1"/>
          <p:nvPr/>
        </p:nvSpPr>
        <p:spPr>
          <a:xfrm>
            <a:off x="743800" y="809700"/>
            <a:ext cx="6292800" cy="658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solidFill>
                  <a:srgbClr val="003C46"/>
                </a:solidFill>
                <a:latin typeface="Lexend Deca"/>
                <a:ea typeface="Lexend Deca"/>
                <a:cs typeface="Lexend Deca"/>
                <a:sym typeface="Lexend Deca"/>
              </a:rPr>
              <a:t>So what now?</a:t>
            </a:r>
            <a:endParaRPr sz="2500">
              <a:solidFill>
                <a:srgbClr val="003C46"/>
              </a:solidFill>
              <a:latin typeface="Lexend Deca"/>
              <a:ea typeface="Lexend Deca"/>
              <a:cs typeface="Lexend Deca"/>
              <a:sym typeface="Lexend Deca"/>
            </a:endParaRPr>
          </a:p>
          <a:p>
            <a:pPr indent="0" lvl="0" marL="0" rtl="0" algn="l">
              <a:lnSpc>
                <a:spcPct val="115000"/>
              </a:lnSpc>
              <a:spcBef>
                <a:spcPts val="0"/>
              </a:spcBef>
              <a:spcAft>
                <a:spcPts val="0"/>
              </a:spcAft>
              <a:buNone/>
            </a:pPr>
            <a:r>
              <a:t/>
            </a:r>
            <a:endParaRPr sz="2500">
              <a:solidFill>
                <a:srgbClr val="003C46"/>
              </a:solidFill>
              <a:latin typeface="Lexend Deca"/>
              <a:ea typeface="Lexend Deca"/>
              <a:cs typeface="Lexend Deca"/>
              <a:sym typeface="Lexend Deca"/>
            </a:endParaRPr>
          </a:p>
        </p:txBody>
      </p:sp>
      <p:sp>
        <p:nvSpPr>
          <p:cNvPr id="139" name="Google Shape;139;p21"/>
          <p:cNvSpPr txBox="1"/>
          <p:nvPr/>
        </p:nvSpPr>
        <p:spPr>
          <a:xfrm>
            <a:off x="277212" y="4771000"/>
            <a:ext cx="2005500" cy="2325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1"/>
              </a:buClr>
              <a:buFont typeface="Helvetica Neue"/>
              <a:buNone/>
            </a:pPr>
            <a:r>
              <a:rPr lang="en" sz="600">
                <a:solidFill>
                  <a:srgbClr val="666666"/>
                </a:solidFill>
                <a:latin typeface="Open Sans"/>
                <a:ea typeface="Open Sans"/>
                <a:cs typeface="Open Sans"/>
                <a:sym typeface="Open Sans"/>
              </a:rPr>
              <a:t>© 2022 Turnitin LLC. All rights reserved.</a:t>
            </a:r>
            <a:endParaRPr sz="600">
              <a:solidFill>
                <a:srgbClr val="666666"/>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