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Lexend Deca"/>
      <p:regular r:id="rId20"/>
      <p:bold r:id="rId21"/>
    </p:embeddedFont>
    <p:embeddedFont>
      <p:font typeface="Open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xendDeca-regular.fntdata"/><Relationship Id="rId22" Type="http://schemas.openxmlformats.org/officeDocument/2006/relationships/font" Target="fonts/OpenSans-regular.fntdata"/><Relationship Id="rId21" Type="http://schemas.openxmlformats.org/officeDocument/2006/relationships/font" Target="fonts/LexendDeca-bold.fntdata"/><Relationship Id="rId24" Type="http://schemas.openxmlformats.org/officeDocument/2006/relationships/font" Target="fonts/OpenSans-italic.fntdata"/><Relationship Id="rId23" Type="http://schemas.openxmlformats.org/officeDocument/2006/relationships/font" Target="fonts/OpenSa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226efff52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226efff52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e06c72d4d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e06c72d4d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Consider including more specific information on this slide regarding your preferred methods of citation, as well as information and links to any technology that you suggest or require students use to create and/or keep track of their citations.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06c72d4d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06c72d4d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e06c72d4d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e06c72d4d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e06c72d4d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e06c72d4d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Discuss other strategies that students have used that they have found effective. Encourage exploration of these new strategies so students can find those that work best for them.</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e06c72d4d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e06c72d4d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Ask students to take a few minutes to reflect on all of the strategies that have been discussed during class and to choose one or two that they would like to try during your upcoming project.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Remind students that it’s okay if a strategy doesn’t work well for them, as long as they try to find something new that does. We all have different work habits and preferences, so the most important thing is that we each find what works best for us individually.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Review the research and writing process with students. Discuss each part of the process in terms of your current project and how students can work through each step of the process in your class.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06c72d4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e06c72d4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Ask students to consider what is meant when we reference research strategies. If displaying this presentation to a whole class, record responses from students on this slide.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e06c72d4d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e06c72d4d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Discuss with students that while many different approaches and strategies are available, and while you and each educator they work with might encourage or require use of certain strategies (notecards, labeled worksheets, organizational plans, etc.), the main goal for them is to find what works best for them personally.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Students should ask questions if they find they have conflicts with using encouraged or required strategies.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e06c72d4d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e06c72d4d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Review this list of effective research strategies.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Each of these bullets is discussed in more detail in the following slides.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e06c72d4d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e06c72d4d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e06c72d4d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e06c72d4d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e06c72d4d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e06c72d4d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3.png"/><Relationship Id="rId5" Type="http://schemas.openxmlformats.org/officeDocument/2006/relationships/image" Target="../media/image9.png"/><Relationship Id="rId6" Type="http://schemas.openxmlformats.org/officeDocument/2006/relationships/image" Target="../media/image2.png"/><Relationship Id="rId7"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turnitin.com/papers/the-source-credibility-guide-poster" TargetMode="External"/><Relationship Id="rId4" Type="http://schemas.openxmlformats.org/officeDocument/2006/relationships/image" Target="../media/image3.png"/><Relationship Id="rId5"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turnitin.com/lessons/research-planning-worksheet"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13"/>
          <p:cNvSpPr txBox="1"/>
          <p:nvPr/>
        </p:nvSpPr>
        <p:spPr>
          <a:xfrm>
            <a:off x="656333" y="5432680"/>
            <a:ext cx="2807700" cy="325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55" name="Google Shape;55;p13"/>
          <p:cNvPicPr preferRelativeResize="0"/>
          <p:nvPr/>
        </p:nvPicPr>
        <p:blipFill>
          <a:blip r:embed="rId3">
            <a:alphaModFix/>
          </a:blip>
          <a:stretch>
            <a:fillRect/>
          </a:stretch>
        </p:blipFill>
        <p:spPr>
          <a:xfrm>
            <a:off x="7550991" y="296587"/>
            <a:ext cx="1216799" cy="364515"/>
          </a:xfrm>
          <a:prstGeom prst="rect">
            <a:avLst/>
          </a:prstGeom>
          <a:noFill/>
          <a:ln>
            <a:noFill/>
          </a:ln>
        </p:spPr>
      </p:pic>
      <p:sp>
        <p:nvSpPr>
          <p:cNvPr id="56" name="Google Shape;56;p13"/>
          <p:cNvSpPr txBox="1"/>
          <p:nvPr/>
        </p:nvSpPr>
        <p:spPr>
          <a:xfrm>
            <a:off x="752400" y="1642850"/>
            <a:ext cx="6623700" cy="4653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 sz="1600">
                <a:solidFill>
                  <a:srgbClr val="003C46"/>
                </a:solidFill>
                <a:latin typeface="Open Sans"/>
                <a:ea typeface="Open Sans"/>
                <a:cs typeface="Open Sans"/>
                <a:sym typeface="Open Sans"/>
              </a:rPr>
              <a:t>Planning ahead to make effective choices while researching</a:t>
            </a:r>
            <a:endParaRPr sz="1600">
              <a:solidFill>
                <a:srgbClr val="003C46"/>
              </a:solidFill>
              <a:latin typeface="Open Sans"/>
              <a:ea typeface="Open Sans"/>
              <a:cs typeface="Open Sans"/>
              <a:sym typeface="Open Sans"/>
            </a:endParaRPr>
          </a:p>
        </p:txBody>
      </p:sp>
      <p:pic>
        <p:nvPicPr>
          <p:cNvPr id="57" name="Google Shape;57;p13"/>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58" name="Google Shape;58;p13"/>
          <p:cNvSpPr txBox="1"/>
          <p:nvPr/>
        </p:nvSpPr>
        <p:spPr>
          <a:xfrm>
            <a:off x="752400" y="810775"/>
            <a:ext cx="6292800" cy="65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500">
                <a:solidFill>
                  <a:srgbClr val="003C46"/>
                </a:solidFill>
                <a:latin typeface="Lexend Deca"/>
                <a:ea typeface="Lexend Deca"/>
                <a:cs typeface="Lexend Deca"/>
                <a:sym typeface="Lexend Deca"/>
              </a:rPr>
              <a:t>Research strategies </a:t>
            </a:r>
            <a:endParaRPr sz="4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grpSp>
        <p:nvGrpSpPr>
          <p:cNvPr id="59" name="Google Shape;59;p13"/>
          <p:cNvGrpSpPr/>
          <p:nvPr/>
        </p:nvGrpSpPr>
        <p:grpSpPr>
          <a:xfrm>
            <a:off x="-10375" y="2291750"/>
            <a:ext cx="9154500" cy="2870713"/>
            <a:chOff x="-10375" y="2291750"/>
            <a:chExt cx="9154500" cy="2870713"/>
          </a:xfrm>
        </p:grpSpPr>
        <p:sp>
          <p:nvSpPr>
            <p:cNvPr id="60" name="Google Shape;60;p13"/>
            <p:cNvSpPr/>
            <p:nvPr/>
          </p:nvSpPr>
          <p:spPr>
            <a:xfrm>
              <a:off x="-10375" y="2291750"/>
              <a:ext cx="9154500" cy="2851800"/>
            </a:xfrm>
            <a:prstGeom prst="rect">
              <a:avLst/>
            </a:prstGeom>
            <a:solidFill>
              <a:srgbClr val="D3E8D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 name="Google Shape;61;p13"/>
            <p:cNvPicPr preferRelativeResize="0"/>
            <p:nvPr/>
          </p:nvPicPr>
          <p:blipFill>
            <a:blip r:embed="rId5">
              <a:alphaModFix/>
            </a:blip>
            <a:stretch>
              <a:fillRect/>
            </a:stretch>
          </p:blipFill>
          <p:spPr>
            <a:xfrm>
              <a:off x="1228598" y="2571751"/>
              <a:ext cx="1774423" cy="1923550"/>
            </a:xfrm>
            <a:prstGeom prst="rect">
              <a:avLst/>
            </a:prstGeom>
            <a:noFill/>
            <a:ln>
              <a:noFill/>
            </a:ln>
          </p:spPr>
        </p:pic>
        <p:pic>
          <p:nvPicPr>
            <p:cNvPr id="62" name="Google Shape;62;p13"/>
            <p:cNvPicPr preferRelativeResize="0"/>
            <p:nvPr/>
          </p:nvPicPr>
          <p:blipFill rotWithShape="1">
            <a:blip r:embed="rId6">
              <a:alphaModFix/>
            </a:blip>
            <a:srcRect b="25373" l="0" r="0" t="0"/>
            <a:stretch/>
          </p:blipFill>
          <p:spPr>
            <a:xfrm>
              <a:off x="6672900" y="4043450"/>
              <a:ext cx="1383225" cy="1119014"/>
            </a:xfrm>
            <a:prstGeom prst="rect">
              <a:avLst/>
            </a:prstGeom>
            <a:noFill/>
            <a:ln>
              <a:noFill/>
            </a:ln>
          </p:spPr>
        </p:pic>
        <p:sp>
          <p:nvSpPr>
            <p:cNvPr id="63" name="Google Shape;63;p13"/>
            <p:cNvSpPr txBox="1"/>
            <p:nvPr/>
          </p:nvSpPr>
          <p:spPr>
            <a:xfrm>
              <a:off x="752396" y="2785811"/>
              <a:ext cx="918000" cy="607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0"/>
                </a:spcBef>
                <a:spcAft>
                  <a:spcPts val="0"/>
                </a:spcAft>
                <a:buNone/>
              </a:pPr>
              <a:r>
                <a:rPr lang="en" sz="7100">
                  <a:solidFill>
                    <a:schemeClr val="lt1"/>
                  </a:solidFill>
                  <a:latin typeface="Lexend Deca"/>
                  <a:ea typeface="Lexend Deca"/>
                  <a:cs typeface="Lexend Deca"/>
                  <a:sym typeface="Lexend Deca"/>
                </a:rPr>
                <a:t>“</a:t>
              </a:r>
              <a:endParaRPr sz="7100">
                <a:solidFill>
                  <a:schemeClr val="lt1"/>
                </a:solidFill>
                <a:latin typeface="Lexend Deca"/>
                <a:ea typeface="Lexend Deca"/>
                <a:cs typeface="Lexend Deca"/>
                <a:sym typeface="Lexend Deca"/>
              </a:endParaRPr>
            </a:p>
          </p:txBody>
        </p:sp>
        <p:sp>
          <p:nvSpPr>
            <p:cNvPr id="64" name="Google Shape;64;p13"/>
            <p:cNvSpPr txBox="1"/>
            <p:nvPr/>
          </p:nvSpPr>
          <p:spPr>
            <a:xfrm>
              <a:off x="5516550" y="2464898"/>
              <a:ext cx="644400" cy="583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900">
                  <a:solidFill>
                    <a:srgbClr val="003C46"/>
                  </a:solidFill>
                  <a:latin typeface="Lexend Deca"/>
                  <a:ea typeface="Lexend Deca"/>
                  <a:cs typeface="Lexend Deca"/>
                  <a:sym typeface="Lexend Deca"/>
                </a:rPr>
                <a:t>=</a:t>
              </a:r>
              <a:endParaRPr sz="3900">
                <a:solidFill>
                  <a:srgbClr val="003C46"/>
                </a:solidFill>
                <a:latin typeface="Lexend Deca"/>
                <a:ea typeface="Lexend Deca"/>
                <a:cs typeface="Lexend Deca"/>
                <a:sym typeface="Lexend Deca"/>
              </a:endParaRPr>
            </a:p>
          </p:txBody>
        </p:sp>
        <p:sp>
          <p:nvSpPr>
            <p:cNvPr id="65" name="Google Shape;65;p13"/>
            <p:cNvSpPr txBox="1"/>
            <p:nvPr/>
          </p:nvSpPr>
          <p:spPr>
            <a:xfrm>
              <a:off x="5991225" y="2452600"/>
              <a:ext cx="2646300" cy="607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chemeClr val="lt1"/>
                  </a:solidFill>
                  <a:latin typeface="Lexend Deca"/>
                  <a:ea typeface="Lexend Deca"/>
                  <a:cs typeface="Lexend Deca"/>
                  <a:sym typeface="Lexend Deca"/>
                </a:rPr>
                <a:t>true   </a:t>
              </a:r>
              <a:endParaRPr sz="2500">
                <a:solidFill>
                  <a:schemeClr val="lt1"/>
                </a:solidFill>
                <a:latin typeface="Lexend Deca"/>
                <a:ea typeface="Lexend Deca"/>
                <a:cs typeface="Lexend Deca"/>
                <a:sym typeface="Lexend Deca"/>
              </a:endParaRPr>
            </a:p>
            <a:p>
              <a:pPr indent="0" lvl="0" marL="0" rtl="0" algn="l">
                <a:lnSpc>
                  <a:spcPct val="100000"/>
                </a:lnSpc>
                <a:spcBef>
                  <a:spcPts val="0"/>
                </a:spcBef>
                <a:spcAft>
                  <a:spcPts val="0"/>
                </a:spcAft>
                <a:buNone/>
              </a:pPr>
              <a:r>
                <a:rPr lang="en" sz="2500">
                  <a:solidFill>
                    <a:schemeClr val="lt1"/>
                  </a:solidFill>
                  <a:latin typeface="Lexend Deca"/>
                  <a:ea typeface="Lexend Deca"/>
                  <a:cs typeface="Lexend Deca"/>
                  <a:sym typeface="Lexend Deca"/>
                </a:rPr>
                <a:t>honest </a:t>
              </a:r>
              <a:endParaRPr sz="2500">
                <a:solidFill>
                  <a:schemeClr val="lt1"/>
                </a:solidFill>
                <a:latin typeface="Lexend Deca"/>
                <a:ea typeface="Lexend Deca"/>
                <a:cs typeface="Lexend Deca"/>
                <a:sym typeface="Lexend Deca"/>
              </a:endParaRPr>
            </a:p>
          </p:txBody>
        </p:sp>
        <p:sp>
          <p:nvSpPr>
            <p:cNvPr id="66" name="Google Shape;66;p13"/>
            <p:cNvSpPr txBox="1"/>
            <p:nvPr/>
          </p:nvSpPr>
          <p:spPr>
            <a:xfrm>
              <a:off x="8157600" y="4299050"/>
              <a:ext cx="644400" cy="607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0"/>
                </a:spcBef>
                <a:spcAft>
                  <a:spcPts val="0"/>
                </a:spcAft>
                <a:buNone/>
              </a:pPr>
              <a:r>
                <a:rPr lang="en" sz="7100">
                  <a:solidFill>
                    <a:schemeClr val="lt1"/>
                  </a:solidFill>
                  <a:latin typeface="Lexend Deca"/>
                  <a:ea typeface="Lexend Deca"/>
                  <a:cs typeface="Lexend Deca"/>
                  <a:sym typeface="Lexend Deca"/>
                </a:rPr>
                <a:t>”</a:t>
              </a:r>
              <a:endParaRPr sz="7100">
                <a:solidFill>
                  <a:schemeClr val="lt1"/>
                </a:solidFill>
                <a:latin typeface="Lexend Deca"/>
                <a:ea typeface="Lexend Deca"/>
                <a:cs typeface="Lexend Deca"/>
                <a:sym typeface="Lexend Deca"/>
              </a:endParaRPr>
            </a:p>
          </p:txBody>
        </p:sp>
        <p:pic>
          <p:nvPicPr>
            <p:cNvPr id="67" name="Google Shape;67;p13"/>
            <p:cNvPicPr preferRelativeResize="0"/>
            <p:nvPr/>
          </p:nvPicPr>
          <p:blipFill>
            <a:blip r:embed="rId7">
              <a:alphaModFix amt="86000"/>
            </a:blip>
            <a:stretch>
              <a:fillRect/>
            </a:stretch>
          </p:blipFill>
          <p:spPr>
            <a:xfrm>
              <a:off x="2118225" y="3200378"/>
              <a:ext cx="5591549" cy="1621272"/>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Cite your sources</a:t>
            </a:r>
            <a:endParaRPr sz="2600">
              <a:solidFill>
                <a:srgbClr val="003C46"/>
              </a:solidFill>
              <a:latin typeface="Lexend Deca"/>
              <a:ea typeface="Lexend Deca"/>
              <a:cs typeface="Lexend Deca"/>
              <a:sym typeface="Lexend Deca"/>
            </a:endParaRPr>
          </a:p>
        </p:txBody>
      </p:sp>
      <p:sp>
        <p:nvSpPr>
          <p:cNvPr id="142" name="Google Shape;142;p22"/>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Create your citations early.</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is an easy element to save until the end, but if you run into timing</a:t>
            </a:r>
            <a:endParaRPr>
              <a:solidFill>
                <a:schemeClr val="dk2"/>
              </a:solidFill>
              <a:latin typeface="Open Sans"/>
              <a:ea typeface="Open Sans"/>
              <a:cs typeface="Open Sans"/>
              <a:sym typeface="Open Sans"/>
            </a:endParaRPr>
          </a:p>
          <a:p>
            <a:pPr indent="0" lvl="0" marL="914400" rtl="0" algn="l">
              <a:lnSpc>
                <a:spcPct val="115000"/>
              </a:lnSpc>
              <a:spcBef>
                <a:spcPts val="300"/>
              </a:spcBef>
              <a:spcAft>
                <a:spcPts val="0"/>
              </a:spcAft>
              <a:buNone/>
            </a:pPr>
            <a:r>
              <a:rPr lang="en">
                <a:solidFill>
                  <a:schemeClr val="dk2"/>
                </a:solidFill>
                <a:latin typeface="Open Sans"/>
                <a:ea typeface="Open Sans"/>
                <a:cs typeface="Open Sans"/>
                <a:sym typeface="Open Sans"/>
              </a:rPr>
              <a:t>issues, neglecting to include citations can make or break your writing.</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Taking the time to create bibliographic and in-text citations early leaves less</a:t>
            </a:r>
            <a:endParaRPr>
              <a:solidFill>
                <a:schemeClr val="dk2"/>
              </a:solidFill>
              <a:latin typeface="Open Sans"/>
              <a:ea typeface="Open Sans"/>
              <a:cs typeface="Open Sans"/>
              <a:sym typeface="Open Sans"/>
            </a:endParaRPr>
          </a:p>
          <a:p>
            <a:pPr indent="0" lvl="0" marL="914400" rtl="0" algn="l">
              <a:lnSpc>
                <a:spcPct val="115000"/>
              </a:lnSpc>
              <a:spcBef>
                <a:spcPts val="300"/>
              </a:spcBef>
              <a:spcAft>
                <a:spcPts val="0"/>
              </a:spcAft>
              <a:buNone/>
            </a:pPr>
            <a:r>
              <a:rPr lang="en">
                <a:solidFill>
                  <a:schemeClr val="dk2"/>
                </a:solidFill>
                <a:latin typeface="Open Sans"/>
                <a:ea typeface="Open Sans"/>
                <a:cs typeface="Open Sans"/>
                <a:sym typeface="Open Sans"/>
              </a:rPr>
              <a:t>room for mistakes later on.</a:t>
            </a:r>
            <a:endParaRPr>
              <a:solidFill>
                <a:schemeClr val="dk2"/>
              </a:solidFill>
              <a:latin typeface="Open Sans"/>
              <a:ea typeface="Open Sans"/>
              <a:cs typeface="Open Sans"/>
              <a:sym typeface="Open Sans"/>
            </a:endParaRPr>
          </a:p>
          <a:p>
            <a:pPr indent="-317500" lvl="2" marL="13716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There are many reputable internet programmes that help you create and</a:t>
            </a:r>
            <a:endParaRPr>
              <a:solidFill>
                <a:schemeClr val="dk2"/>
              </a:solidFill>
              <a:latin typeface="Open Sans"/>
              <a:ea typeface="Open Sans"/>
              <a:cs typeface="Open Sans"/>
              <a:sym typeface="Open Sans"/>
            </a:endParaRPr>
          </a:p>
          <a:p>
            <a:pPr indent="457200" lvl="0" marL="914400" rtl="0" algn="l">
              <a:lnSpc>
                <a:spcPct val="115000"/>
              </a:lnSpc>
              <a:spcBef>
                <a:spcPts val="300"/>
              </a:spcBef>
              <a:spcAft>
                <a:spcPts val="0"/>
              </a:spcAft>
              <a:buNone/>
            </a:pPr>
            <a:r>
              <a:rPr lang="en">
                <a:solidFill>
                  <a:schemeClr val="dk2"/>
                </a:solidFill>
                <a:latin typeface="Open Sans"/>
                <a:ea typeface="Open Sans"/>
                <a:cs typeface="Open Sans"/>
                <a:sym typeface="Open Sans"/>
              </a:rPr>
              <a:t>keep track of this information. Consider using one of those resource</a:t>
            </a:r>
            <a:r>
              <a:rPr lang="en">
                <a:solidFill>
                  <a:schemeClr val="dk2"/>
                </a:solidFill>
                <a:latin typeface="Open Sans"/>
                <a:ea typeface="Open Sans"/>
                <a:cs typeface="Open Sans"/>
                <a:sym typeface="Open Sans"/>
              </a:rPr>
              <a:t>s</a:t>
            </a:r>
            <a:endParaRPr>
              <a:solidFill>
                <a:schemeClr val="dk2"/>
              </a:solidFill>
              <a:latin typeface="Open Sans"/>
              <a:ea typeface="Open Sans"/>
              <a:cs typeface="Open Sans"/>
              <a:sym typeface="Open Sans"/>
            </a:endParaRPr>
          </a:p>
          <a:p>
            <a:pPr indent="45720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to help you in this area.</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Include in-text citations as you write.</a:t>
            </a:r>
            <a:endParaRPr sz="1500">
              <a:solidFill>
                <a:schemeClr val="dk2"/>
              </a:solidFill>
              <a:latin typeface="Open Sans"/>
              <a:ea typeface="Open Sans"/>
              <a:cs typeface="Open Sans"/>
              <a:sym typeface="Open Sans"/>
            </a:endParaRPr>
          </a:p>
        </p:txBody>
      </p:sp>
      <p:pic>
        <p:nvPicPr>
          <p:cNvPr id="143" name="Google Shape;143;p2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44" name="Google Shape;144;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pic>
        <p:nvPicPr>
          <p:cNvPr id="145" name="Google Shape;145;p22"/>
          <p:cNvPicPr preferRelativeResize="0"/>
          <p:nvPr/>
        </p:nvPicPr>
        <p:blipFill>
          <a:blip r:embed="rId4">
            <a:alphaModFix/>
          </a:blip>
          <a:stretch>
            <a:fillRect/>
          </a:stretch>
        </p:blipFill>
        <p:spPr>
          <a:xfrm>
            <a:off x="7258825" y="4030000"/>
            <a:ext cx="1383300" cy="741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Manage your time wisely</a:t>
            </a:r>
            <a:endParaRPr sz="2600">
              <a:solidFill>
                <a:srgbClr val="003C46"/>
              </a:solidFill>
              <a:latin typeface="Lexend Deca"/>
              <a:ea typeface="Lexend Deca"/>
              <a:cs typeface="Lexend Deca"/>
              <a:sym typeface="Lexend Deca"/>
            </a:endParaRPr>
          </a:p>
        </p:txBody>
      </p:sp>
      <p:sp>
        <p:nvSpPr>
          <p:cNvPr id="151" name="Google Shape;151;p23"/>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Pay attention to your original plan and stick to your deadlines.</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Keep track of deadlines and other time commitments on a calendar.</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enlisting an accountability partner to help keep you on track,</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a</a:t>
            </a:r>
            <a:r>
              <a:rPr lang="en">
                <a:solidFill>
                  <a:schemeClr val="dk2"/>
                </a:solidFill>
                <a:latin typeface="Open Sans"/>
                <a:ea typeface="Open Sans"/>
                <a:cs typeface="Open Sans"/>
                <a:sym typeface="Open Sans"/>
              </a:rPr>
              <a:t> roommate, classmate or family member.</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Schedule regular check-ins and make sure they are holding you</a:t>
            </a:r>
            <a:endParaRPr>
              <a:solidFill>
                <a:schemeClr val="dk2"/>
              </a:solidFill>
              <a:latin typeface="Open Sans"/>
              <a:ea typeface="Open Sans"/>
              <a:cs typeface="Open Sans"/>
              <a:sym typeface="Open Sans"/>
            </a:endParaRPr>
          </a:p>
          <a:p>
            <a:pPr indent="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accountable for the work you should be doing.</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Block out time each day to work on a little bit at a time, rather than trying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t</a:t>
            </a:r>
            <a:r>
              <a:rPr lang="en">
                <a:solidFill>
                  <a:schemeClr val="dk2"/>
                </a:solidFill>
                <a:latin typeface="Open Sans"/>
                <a:ea typeface="Open Sans"/>
                <a:cs typeface="Open Sans"/>
                <a:sym typeface="Open Sans"/>
              </a:rPr>
              <a:t>o accomplish large chunks of work in one sitting.</a:t>
            </a:r>
            <a:endParaRPr>
              <a:solidFill>
                <a:schemeClr val="dk2"/>
              </a:solidFill>
              <a:latin typeface="Open Sans"/>
              <a:ea typeface="Open Sans"/>
              <a:cs typeface="Open Sans"/>
              <a:sym typeface="Open Sans"/>
            </a:endParaRPr>
          </a:p>
          <a:p>
            <a:pPr indent="-317500" lvl="1"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will eliminate the potential for burnout and procrastination.</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52" name="Google Shape;152;p2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53" name="Google Shape;153;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4"/>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checklists, to-do lists, worksheets, etc. to keep your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plan and your sources organised.</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Keep all information from each source together and labeled effectively.</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folders and binders to organise physical papers, and</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sort digital information into organised folders.</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1000"/>
              </a:spcAft>
              <a:buClr>
                <a:schemeClr val="dk2"/>
              </a:buClr>
              <a:buSzPts val="1400"/>
              <a:buFont typeface="Open Sans"/>
              <a:buChar char="●"/>
            </a:pPr>
            <a:r>
              <a:rPr lang="en">
                <a:solidFill>
                  <a:schemeClr val="dk2"/>
                </a:solidFill>
                <a:latin typeface="Open Sans"/>
                <a:ea typeface="Open Sans"/>
                <a:cs typeface="Open Sans"/>
                <a:sym typeface="Open Sans"/>
              </a:rPr>
              <a:t>Keep different versions of your drafts and revisions neatly organised</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and accessible in case you need to refer to them at any point. </a:t>
            </a:r>
            <a:endParaRPr sz="1500">
              <a:solidFill>
                <a:schemeClr val="dk2"/>
              </a:solidFill>
              <a:latin typeface="Open Sans"/>
              <a:ea typeface="Open Sans"/>
              <a:cs typeface="Open Sans"/>
              <a:sym typeface="Open Sans"/>
            </a:endParaRPr>
          </a:p>
        </p:txBody>
      </p:sp>
      <p:pic>
        <p:nvPicPr>
          <p:cNvPr id="159" name="Google Shape;159;p2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60" name="Google Shape;160;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pic>
        <p:nvPicPr>
          <p:cNvPr id="161" name="Google Shape;161;p24"/>
          <p:cNvPicPr preferRelativeResize="0"/>
          <p:nvPr/>
        </p:nvPicPr>
        <p:blipFill>
          <a:blip r:embed="rId4">
            <a:alphaModFix/>
          </a:blip>
          <a:stretch>
            <a:fillRect/>
          </a:stretch>
        </p:blipFill>
        <p:spPr>
          <a:xfrm>
            <a:off x="7499650" y="3468650"/>
            <a:ext cx="1239575" cy="1343750"/>
          </a:xfrm>
          <a:prstGeom prst="rect">
            <a:avLst/>
          </a:prstGeom>
          <a:noFill/>
          <a:ln>
            <a:noFill/>
          </a:ln>
        </p:spPr>
      </p:pic>
      <p:sp>
        <p:nvSpPr>
          <p:cNvPr id="162" name="Google Shape;162;p24"/>
          <p:cNvSpPr txBox="1"/>
          <p:nvPr/>
        </p:nvSpPr>
        <p:spPr>
          <a:xfrm>
            <a:off x="752400" y="886975"/>
            <a:ext cx="6292800" cy="49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Keep yourself organised</a:t>
            </a:r>
            <a:endParaRPr sz="2500">
              <a:solidFill>
                <a:srgbClr val="003C46"/>
              </a:solidFill>
              <a:latin typeface="Lexend Deca"/>
              <a:ea typeface="Lexend Deca"/>
              <a:cs typeface="Lexend Deca"/>
              <a:sym typeface="Lexend De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rgbClr val="003C46"/>
                </a:solidFill>
                <a:latin typeface="Lexend Deca"/>
                <a:ea typeface="Lexend Deca"/>
                <a:cs typeface="Lexend Deca"/>
                <a:sym typeface="Lexend Deca"/>
              </a:rPr>
              <a:t>What other effective strategies can you share with your peers?</a:t>
            </a:r>
            <a:endParaRPr sz="2600">
              <a:solidFill>
                <a:srgbClr val="003C46"/>
              </a:solidFill>
              <a:latin typeface="Lexend Deca"/>
              <a:ea typeface="Lexend Deca"/>
              <a:cs typeface="Lexend Deca"/>
              <a:sym typeface="Lexend Deca"/>
            </a:endParaRPr>
          </a:p>
        </p:txBody>
      </p:sp>
      <p:pic>
        <p:nvPicPr>
          <p:cNvPr id="168" name="Google Shape;168;p2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69" name="Google Shape;169;p25"/>
          <p:cNvSpPr/>
          <p:nvPr/>
        </p:nvSpPr>
        <p:spPr>
          <a:xfrm>
            <a:off x="880075" y="1950225"/>
            <a:ext cx="7340100" cy="26184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
        <p:nvSpPr>
          <p:cNvPr id="171" name="Google Shape;171;p25"/>
          <p:cNvSpPr/>
          <p:nvPr/>
        </p:nvSpPr>
        <p:spPr>
          <a:xfrm>
            <a:off x="7227625" y="3882050"/>
            <a:ext cx="1439100" cy="812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2" name="Google Shape;172;p25"/>
          <p:cNvPicPr preferRelativeResize="0"/>
          <p:nvPr/>
        </p:nvPicPr>
        <p:blipFill>
          <a:blip r:embed="rId4">
            <a:alphaModFix/>
          </a:blip>
          <a:stretch>
            <a:fillRect/>
          </a:stretch>
        </p:blipFill>
        <p:spPr>
          <a:xfrm>
            <a:off x="7277025" y="3529875"/>
            <a:ext cx="1503150" cy="16294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76" name="Shape 176"/>
        <p:cNvGrpSpPr/>
        <p:nvPr/>
      </p:nvGrpSpPr>
      <p:grpSpPr>
        <a:xfrm>
          <a:off x="0" y="0"/>
          <a:ext cx="0" cy="0"/>
          <a:chOff x="0" y="0"/>
          <a:chExt cx="0" cy="0"/>
        </a:xfrm>
      </p:grpSpPr>
      <p:sp>
        <p:nvSpPr>
          <p:cNvPr id="177" name="Google Shape;177;p26"/>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Make a plan for your next </a:t>
            </a:r>
            <a:r>
              <a:rPr lang="en" sz="2500">
                <a:solidFill>
                  <a:srgbClr val="003C46"/>
                </a:solidFill>
                <a:latin typeface="Lexend Deca"/>
                <a:ea typeface="Lexend Deca"/>
                <a:cs typeface="Lexend Deca"/>
                <a:sym typeface="Lexend Deca"/>
              </a:rPr>
              <a:t>project</a:t>
            </a:r>
            <a:endParaRPr sz="2600">
              <a:solidFill>
                <a:srgbClr val="003C46"/>
              </a:solidFill>
              <a:latin typeface="Lexend Deca"/>
              <a:ea typeface="Lexend Deca"/>
              <a:cs typeface="Lexend Deca"/>
              <a:sym typeface="Lexend Deca"/>
            </a:endParaRPr>
          </a:p>
        </p:txBody>
      </p:sp>
      <p:sp>
        <p:nvSpPr>
          <p:cNvPr id="178" name="Google Shape;178;p26"/>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all of the strategies that we have discussed so far. Choose one or two</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rPr lang="en">
                <a:solidFill>
                  <a:schemeClr val="dk2"/>
                </a:solidFill>
                <a:latin typeface="Open Sans"/>
                <a:ea typeface="Open Sans"/>
                <a:cs typeface="Open Sans"/>
                <a:sym typeface="Open Sans"/>
              </a:rPr>
              <a:t>that you’d like to try during our next project.</a:t>
            </a:r>
            <a:endParaRPr>
              <a:solidFill>
                <a:schemeClr val="dk2"/>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   		1.</a:t>
            </a:r>
            <a:endParaRPr>
              <a:solidFill>
                <a:schemeClr val="dk2"/>
              </a:solidFill>
              <a:latin typeface="Open Sans"/>
              <a:ea typeface="Open Sans"/>
              <a:cs typeface="Open Sans"/>
              <a:sym typeface="Open Sans"/>
            </a:endParaRPr>
          </a:p>
          <a:p>
            <a:pPr indent="0" lvl="0" marL="0" rtl="0" algn="l">
              <a:lnSpc>
                <a:spcPct val="50000"/>
              </a:lnSpc>
              <a:spcBef>
                <a:spcPts val="0"/>
              </a:spcBef>
              <a:spcAft>
                <a:spcPts val="0"/>
              </a:spcAft>
              <a:buNone/>
            </a:pPr>
            <a:r>
              <a:rPr lang="en">
                <a:solidFill>
                  <a:schemeClr val="dk2"/>
                </a:solidFill>
                <a:latin typeface="Open Sans"/>
                <a:ea typeface="Open Sans"/>
                <a:cs typeface="Open Sans"/>
                <a:sym typeface="Open Sans"/>
              </a:rPr>
              <a:t>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   		2.</a:t>
            </a:r>
            <a:endParaRPr>
              <a:solidFill>
                <a:schemeClr val="dk2"/>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Remember that not all strategies will work well for every person.</a:t>
            </a:r>
            <a:endParaRPr>
              <a:solidFill>
                <a:schemeClr val="dk2"/>
              </a:solidFill>
              <a:latin typeface="Open Sans"/>
              <a:ea typeface="Open Sans"/>
              <a:cs typeface="Open Sans"/>
              <a:sym typeface="Open Sans"/>
            </a:endParaRPr>
          </a:p>
          <a:p>
            <a:pPr indent="-317500" lvl="0"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Be willing to do some trial and error to find the strategies that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work best for you.</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a:solidFill>
                <a:schemeClr val="dk2"/>
              </a:solidFill>
              <a:latin typeface="Open Sans"/>
              <a:ea typeface="Open Sans"/>
              <a:cs typeface="Open Sans"/>
              <a:sym typeface="Open Sans"/>
            </a:endParaRPr>
          </a:p>
        </p:txBody>
      </p:sp>
      <p:pic>
        <p:nvPicPr>
          <p:cNvPr id="179" name="Google Shape;179;p26"/>
          <p:cNvPicPr preferRelativeResize="0"/>
          <p:nvPr/>
        </p:nvPicPr>
        <p:blipFill rotWithShape="1">
          <a:blip r:embed="rId3">
            <a:alphaModFix/>
          </a:blip>
          <a:srcRect b="13413" l="13413" r="13406" t="13406"/>
          <a:stretch/>
        </p:blipFill>
        <p:spPr>
          <a:xfrm>
            <a:off x="7499650" y="111041"/>
            <a:ext cx="1319491" cy="583199"/>
          </a:xfrm>
          <a:prstGeom prst="rect">
            <a:avLst/>
          </a:prstGeom>
          <a:noFill/>
          <a:ln>
            <a:noFill/>
          </a:ln>
        </p:spPr>
      </p:pic>
      <p:sp>
        <p:nvSpPr>
          <p:cNvPr id="180" name="Google Shape;180;p2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71" name="Shape 71"/>
        <p:cNvGrpSpPr/>
        <p:nvPr/>
      </p:nvGrpSpPr>
      <p:grpSpPr>
        <a:xfrm>
          <a:off x="0" y="0"/>
          <a:ext cx="0" cy="0"/>
          <a:chOff x="0" y="0"/>
          <a:chExt cx="0" cy="0"/>
        </a:xfrm>
      </p:grpSpPr>
      <p:sp>
        <p:nvSpPr>
          <p:cNvPr id="72" name="Google Shape;72;p14"/>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The research &amp; writing process</a:t>
            </a:r>
            <a:endParaRPr sz="2600">
              <a:solidFill>
                <a:srgbClr val="003C46"/>
              </a:solidFill>
              <a:latin typeface="Lexend Deca"/>
              <a:ea typeface="Lexend Deca"/>
              <a:cs typeface="Lexend Deca"/>
              <a:sym typeface="Lexend Deca"/>
            </a:endParaRPr>
          </a:p>
        </p:txBody>
      </p:sp>
      <p:sp>
        <p:nvSpPr>
          <p:cNvPr id="73" name="Google Shape;73;p14"/>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1</a:t>
            </a:r>
            <a:r>
              <a:rPr lang="en" sz="1200">
                <a:solidFill>
                  <a:schemeClr val="dk2"/>
                </a:solidFill>
                <a:latin typeface="Open Sans"/>
                <a:ea typeface="Open Sans"/>
                <a:cs typeface="Open Sans"/>
                <a:sym typeface="Open Sans"/>
              </a:rPr>
              <a:t>  Choose a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2</a:t>
            </a:r>
            <a:r>
              <a:rPr lang="en" sz="1200">
                <a:solidFill>
                  <a:schemeClr val="dk2"/>
                </a:solidFill>
                <a:latin typeface="Open Sans"/>
                <a:ea typeface="Open Sans"/>
                <a:cs typeface="Open Sans"/>
                <a:sym typeface="Open Sans"/>
              </a:rPr>
              <a:t>  Specify your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3</a:t>
            </a:r>
            <a:r>
              <a:rPr lang="en" sz="1200">
                <a:solidFill>
                  <a:schemeClr val="dk2"/>
                </a:solidFill>
                <a:latin typeface="Open Sans"/>
                <a:ea typeface="Open Sans"/>
                <a:cs typeface="Open Sans"/>
                <a:sym typeface="Open Sans"/>
              </a:rPr>
              <a:t>  Gather general background information</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4</a:t>
            </a:r>
            <a:r>
              <a:rPr lang="en" sz="1200">
                <a:solidFill>
                  <a:schemeClr val="dk2"/>
                </a:solidFill>
                <a:latin typeface="Open Sans"/>
                <a:ea typeface="Open Sans"/>
                <a:cs typeface="Open Sans"/>
                <a:sym typeface="Open Sans"/>
              </a:rPr>
              <a:t>  Craft a research question</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5</a:t>
            </a:r>
            <a:r>
              <a:rPr lang="en" sz="1200">
                <a:solidFill>
                  <a:schemeClr val="dk2"/>
                </a:solidFill>
                <a:latin typeface="Open Sans"/>
                <a:ea typeface="Open Sans"/>
                <a:cs typeface="Open Sans"/>
                <a:sym typeface="Open Sans"/>
              </a:rPr>
              <a:t>  Find and evaluate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6</a:t>
            </a:r>
            <a:r>
              <a:rPr lang="en" sz="1200">
                <a:solidFill>
                  <a:schemeClr val="dk2"/>
                </a:solidFill>
                <a:latin typeface="Open Sans"/>
                <a:ea typeface="Open Sans"/>
                <a:cs typeface="Open Sans"/>
                <a:sym typeface="Open Sans"/>
              </a:rPr>
              <a:t>  Choose only the most credible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7 </a:t>
            </a:r>
            <a:r>
              <a:rPr lang="en" sz="1200">
                <a:solidFill>
                  <a:schemeClr val="dk2"/>
                </a:solidFill>
                <a:latin typeface="Open Sans"/>
                <a:ea typeface="Open Sans"/>
                <a:cs typeface="Open Sans"/>
                <a:sym typeface="Open Sans"/>
              </a:rPr>
              <a:t> Record citations for all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8</a:t>
            </a:r>
            <a:r>
              <a:rPr lang="en" sz="1200">
                <a:solidFill>
                  <a:schemeClr val="dk2"/>
                </a:solidFill>
                <a:latin typeface="Open Sans"/>
                <a:ea typeface="Open Sans"/>
                <a:cs typeface="Open Sans"/>
                <a:sym typeface="Open Sans"/>
              </a:rPr>
              <a:t>  Draft your essay</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9</a:t>
            </a:r>
            <a:r>
              <a:rPr lang="en" sz="1200">
                <a:solidFill>
                  <a:schemeClr val="dk2"/>
                </a:solidFill>
                <a:latin typeface="Open Sans"/>
                <a:ea typeface="Open Sans"/>
                <a:cs typeface="Open Sans"/>
                <a:sym typeface="Open Sans"/>
              </a:rPr>
              <a:t>  Edit and revise your essay</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74" name="Google Shape;74;p1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5" name="Google Shape;75;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What is a research strategy?</a:t>
            </a:r>
            <a:endParaRPr sz="2600">
              <a:solidFill>
                <a:srgbClr val="003C46"/>
              </a:solidFill>
              <a:latin typeface="Lexend Deca"/>
              <a:ea typeface="Lexend Deca"/>
              <a:cs typeface="Lexend Deca"/>
              <a:sym typeface="Lexend Deca"/>
            </a:endParaRPr>
          </a:p>
        </p:txBody>
      </p:sp>
      <p:pic>
        <p:nvPicPr>
          <p:cNvPr id="81" name="Google Shape;81;p1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82" name="Google Shape;82;p15"/>
          <p:cNvSpPr/>
          <p:nvPr/>
        </p:nvSpPr>
        <p:spPr>
          <a:xfrm>
            <a:off x="880075" y="1597850"/>
            <a:ext cx="7355100" cy="29709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
        <p:nvSpPr>
          <p:cNvPr id="84" name="Google Shape;84;p15"/>
          <p:cNvSpPr/>
          <p:nvPr/>
        </p:nvSpPr>
        <p:spPr>
          <a:xfrm>
            <a:off x="7802025" y="3766800"/>
            <a:ext cx="864600" cy="927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5" name="Google Shape;85;p15"/>
          <p:cNvPicPr preferRelativeResize="0"/>
          <p:nvPr/>
        </p:nvPicPr>
        <p:blipFill>
          <a:blip r:embed="rId4">
            <a:alphaModFix/>
          </a:blip>
          <a:stretch>
            <a:fillRect/>
          </a:stretch>
        </p:blipFill>
        <p:spPr>
          <a:xfrm>
            <a:off x="7608613" y="3521775"/>
            <a:ext cx="1363275" cy="1477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Finding the best approach for YOU</a:t>
            </a:r>
            <a:endParaRPr sz="2600">
              <a:solidFill>
                <a:srgbClr val="003C46"/>
              </a:solidFill>
              <a:latin typeface="Lexend Deca"/>
              <a:ea typeface="Lexend Deca"/>
              <a:cs typeface="Lexend Deca"/>
              <a:sym typeface="Lexend Deca"/>
            </a:endParaRPr>
          </a:p>
        </p:txBody>
      </p:sp>
      <p:pic>
        <p:nvPicPr>
          <p:cNvPr id="91" name="Google Shape;91;p1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92" name="Google Shape;92;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
        <p:nvSpPr>
          <p:cNvPr id="93" name="Google Shape;93;p16"/>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There are many different strategies that can be used during the research</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process. Sometimes an educator will encourage or require the use of</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certain strategies. However, in the long-term, the trick is to find the approach</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and strategies that work best for you and your process.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94" name="Google Shape;94;p16"/>
          <p:cNvPicPr preferRelativeResize="0"/>
          <p:nvPr/>
        </p:nvPicPr>
        <p:blipFill>
          <a:blip r:embed="rId4">
            <a:alphaModFix/>
          </a:blip>
          <a:stretch>
            <a:fillRect/>
          </a:stretch>
        </p:blipFill>
        <p:spPr>
          <a:xfrm>
            <a:off x="6611250" y="3404625"/>
            <a:ext cx="1881150" cy="1007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8" name="Shape 98"/>
        <p:cNvGrpSpPr/>
        <p:nvPr/>
      </p:nvGrpSpPr>
      <p:grpSpPr>
        <a:xfrm>
          <a:off x="0" y="0"/>
          <a:ext cx="0" cy="0"/>
          <a:chOff x="0" y="0"/>
          <a:chExt cx="0" cy="0"/>
        </a:xfrm>
      </p:grpSpPr>
      <p:sp>
        <p:nvSpPr>
          <p:cNvPr id="99" name="Google Shape;99;p17"/>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Effective research strategies</a:t>
            </a:r>
            <a:endParaRPr sz="2600">
              <a:solidFill>
                <a:srgbClr val="003C46"/>
              </a:solidFill>
              <a:latin typeface="Lexend Deca"/>
              <a:ea typeface="Lexend Deca"/>
              <a:cs typeface="Lexend Deca"/>
              <a:sym typeface="Lexend Deca"/>
            </a:endParaRPr>
          </a:p>
        </p:txBody>
      </p:sp>
      <p:sp>
        <p:nvSpPr>
          <p:cNvPr id="100" name="Google Shape;100;p17"/>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1  </a:t>
            </a:r>
            <a:r>
              <a:rPr lang="en">
                <a:solidFill>
                  <a:schemeClr val="dk2"/>
                </a:solidFill>
                <a:latin typeface="Open Sans"/>
                <a:ea typeface="Open Sans"/>
                <a:cs typeface="Open Sans"/>
                <a:sym typeface="Open Sans"/>
              </a:rPr>
              <a:t>Make a plan</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2  </a:t>
            </a:r>
            <a:r>
              <a:rPr lang="en">
                <a:solidFill>
                  <a:schemeClr val="dk2"/>
                </a:solidFill>
                <a:latin typeface="Open Sans"/>
                <a:ea typeface="Open Sans"/>
                <a:cs typeface="Open Sans"/>
                <a:sym typeface="Open Sans"/>
              </a:rPr>
              <a:t>Brainstorm keywords and phrases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3 </a:t>
            </a:r>
            <a:r>
              <a:rPr lang="en">
                <a:solidFill>
                  <a:schemeClr val="dk2"/>
                </a:solidFill>
                <a:latin typeface="Open Sans"/>
                <a:ea typeface="Open Sans"/>
                <a:cs typeface="Open Sans"/>
                <a:sym typeface="Open Sans"/>
              </a:rPr>
              <a:t> Assess your sources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4</a:t>
            </a:r>
            <a:r>
              <a:rPr lang="en">
                <a:solidFill>
                  <a:schemeClr val="dk2"/>
                </a:solidFill>
                <a:latin typeface="Open Sans"/>
                <a:ea typeface="Open Sans"/>
                <a:cs typeface="Open Sans"/>
                <a:sym typeface="Open Sans"/>
              </a:rPr>
              <a:t>  Take good notes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5 </a:t>
            </a:r>
            <a:r>
              <a:rPr lang="en">
                <a:solidFill>
                  <a:schemeClr val="dk2"/>
                </a:solidFill>
                <a:latin typeface="Open Sans"/>
                <a:ea typeface="Open Sans"/>
                <a:cs typeface="Open Sans"/>
                <a:sym typeface="Open Sans"/>
              </a:rPr>
              <a:t> Cite your sources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6</a:t>
            </a:r>
            <a:r>
              <a:rPr lang="en">
                <a:solidFill>
                  <a:schemeClr val="dk2"/>
                </a:solidFill>
                <a:latin typeface="Open Sans"/>
                <a:ea typeface="Open Sans"/>
                <a:cs typeface="Open Sans"/>
                <a:sym typeface="Open Sans"/>
              </a:rPr>
              <a:t>  Manage your time wisely</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b="1" lang="en">
                <a:solidFill>
                  <a:schemeClr val="dk2"/>
                </a:solidFill>
                <a:latin typeface="Open Sans"/>
                <a:ea typeface="Open Sans"/>
                <a:cs typeface="Open Sans"/>
                <a:sym typeface="Open Sans"/>
              </a:rPr>
              <a:t>7</a:t>
            </a:r>
            <a:r>
              <a:rPr lang="en">
                <a:solidFill>
                  <a:schemeClr val="dk2"/>
                </a:solidFill>
                <a:latin typeface="Open Sans"/>
                <a:ea typeface="Open Sans"/>
                <a:cs typeface="Open Sans"/>
                <a:sym typeface="Open Sans"/>
              </a:rPr>
              <a:t>  Keep yourself organised</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101" name="Google Shape;101;p17"/>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02" name="Google Shape;102;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nvSpPr>
        <p:spPr>
          <a:xfrm>
            <a:off x="676200" y="1516950"/>
            <a:ext cx="7740000" cy="35100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Don’t dive right in! Take some time to think through a plan.</a:t>
            </a:r>
            <a:endParaRPr>
              <a:solidFill>
                <a:schemeClr val="dk2"/>
              </a:solidFill>
              <a:latin typeface="Open Sans"/>
              <a:ea typeface="Open Sans"/>
              <a:cs typeface="Open Sans"/>
              <a:sym typeface="Open Sans"/>
            </a:endParaRPr>
          </a:p>
          <a:p>
            <a:pPr indent="-317500" lvl="1" marL="914400" rtl="0" algn="l">
              <a:lnSpc>
                <a:spcPct val="115000"/>
              </a:lnSpc>
              <a:spcBef>
                <a:spcPts val="4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While it may seem like that takes more time, having a plan</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(and sticking to it!) will pay off in the end.</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Think about your project and make a plan for how you will approach it.</a:t>
            </a:r>
            <a:endParaRPr>
              <a:solidFill>
                <a:schemeClr val="dk2"/>
              </a:solidFill>
              <a:latin typeface="Open Sans"/>
              <a:ea typeface="Open Sans"/>
              <a:cs typeface="Open Sans"/>
              <a:sym typeface="Open Sans"/>
            </a:endParaRPr>
          </a:p>
          <a:p>
            <a:pPr indent="-317500" lvl="1" marL="9144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things like:</a:t>
            </a:r>
            <a:endParaRPr>
              <a:solidFill>
                <a:schemeClr val="dk2"/>
              </a:solidFill>
              <a:latin typeface="Open Sans"/>
              <a:ea typeface="Open Sans"/>
              <a:cs typeface="Open Sans"/>
              <a:sym typeface="Open Sans"/>
            </a:endParaRPr>
          </a:p>
          <a:p>
            <a:pPr indent="-317500" lvl="2" marL="13716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deadlines and other obligations</a:t>
            </a:r>
            <a:endParaRPr>
              <a:solidFill>
                <a:schemeClr val="dk2"/>
              </a:solidFill>
              <a:latin typeface="Open Sans"/>
              <a:ea typeface="Open Sans"/>
              <a:cs typeface="Open Sans"/>
              <a:sym typeface="Open Sans"/>
            </a:endParaRPr>
          </a:p>
          <a:p>
            <a:pPr indent="-317500" lvl="2" marL="13716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the length and depth of the task</a:t>
            </a:r>
            <a:endParaRPr>
              <a:solidFill>
                <a:schemeClr val="dk2"/>
              </a:solidFill>
              <a:latin typeface="Open Sans"/>
              <a:ea typeface="Open Sans"/>
              <a:cs typeface="Open Sans"/>
              <a:sym typeface="Open Sans"/>
            </a:endParaRPr>
          </a:p>
          <a:p>
            <a:pPr indent="-317500" lvl="2" marL="13716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time with available resources (library, databases,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interviews, etc.)</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Write out your plan, and if possible, detail important deadlines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on a </a:t>
            </a:r>
            <a:r>
              <a:rPr lang="en">
                <a:solidFill>
                  <a:schemeClr val="dk2"/>
                </a:solidFill>
                <a:latin typeface="Open Sans"/>
                <a:ea typeface="Open Sans"/>
                <a:cs typeface="Open Sans"/>
                <a:sym typeface="Open Sans"/>
              </a:rPr>
              <a:t>calendar</a:t>
            </a:r>
            <a:r>
              <a:rPr lang="en">
                <a:solidFill>
                  <a:schemeClr val="dk2"/>
                </a:solidFill>
                <a:latin typeface="Open Sans"/>
                <a:ea typeface="Open Sans"/>
                <a:cs typeface="Open Sans"/>
                <a:sym typeface="Open Sans"/>
              </a:rPr>
              <a:t>.</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08" name="Google Shape;108;p1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09" name="Google Shape;109;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
        <p:nvSpPr>
          <p:cNvPr id="110" name="Google Shape;110;p18"/>
          <p:cNvSpPr txBox="1"/>
          <p:nvPr/>
        </p:nvSpPr>
        <p:spPr>
          <a:xfrm>
            <a:off x="752400" y="886975"/>
            <a:ext cx="6292800" cy="40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Make a plan</a:t>
            </a:r>
            <a:endParaRPr sz="2600">
              <a:solidFill>
                <a:srgbClr val="003C46"/>
              </a:solidFill>
              <a:latin typeface="Lexend Deca"/>
              <a:ea typeface="Lexend Deca"/>
              <a:cs typeface="Lexend Deca"/>
              <a:sym typeface="Lexend Deca"/>
            </a:endParaRPr>
          </a:p>
        </p:txBody>
      </p:sp>
      <p:pic>
        <p:nvPicPr>
          <p:cNvPr id="111" name="Google Shape;111;p18"/>
          <p:cNvPicPr preferRelativeResize="0"/>
          <p:nvPr/>
        </p:nvPicPr>
        <p:blipFill>
          <a:blip r:embed="rId4">
            <a:alphaModFix/>
          </a:blip>
          <a:stretch>
            <a:fillRect/>
          </a:stretch>
        </p:blipFill>
        <p:spPr>
          <a:xfrm>
            <a:off x="7455375" y="3446250"/>
            <a:ext cx="1222050" cy="1324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Brainstorm keywords and phrase</a:t>
            </a:r>
            <a:r>
              <a:rPr lang="en" sz="2500">
                <a:solidFill>
                  <a:srgbClr val="003C46"/>
                </a:solidFill>
                <a:latin typeface="Lexend Deca"/>
                <a:ea typeface="Lexend Deca"/>
                <a:cs typeface="Lexend Deca"/>
                <a:sym typeface="Lexend Deca"/>
              </a:rPr>
              <a:t>s</a:t>
            </a:r>
            <a:endParaRPr sz="2600">
              <a:solidFill>
                <a:srgbClr val="003C46"/>
              </a:solidFill>
              <a:latin typeface="Lexend Deca"/>
              <a:ea typeface="Lexend Deca"/>
              <a:cs typeface="Lexend Deca"/>
              <a:sym typeface="Lexend Deca"/>
            </a:endParaRPr>
          </a:p>
        </p:txBody>
      </p:sp>
      <p:sp>
        <p:nvSpPr>
          <p:cNvPr id="117" name="Google Shape;117;p19"/>
          <p:cNvSpPr txBox="1"/>
          <p:nvPr/>
        </p:nvSpPr>
        <p:spPr>
          <a:xfrm>
            <a:off x="752400" y="1554575"/>
            <a:ext cx="8193000" cy="31827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Clr>
                <a:schemeClr val="dk2"/>
              </a:buClr>
              <a:buSzPts val="1100"/>
              <a:buFont typeface="Open Sans"/>
              <a:buChar char="●"/>
            </a:pPr>
            <a:r>
              <a:rPr lang="en" sz="1100">
                <a:solidFill>
                  <a:schemeClr val="dk2"/>
                </a:solidFill>
                <a:latin typeface="Open Sans"/>
                <a:ea typeface="Open Sans"/>
                <a:cs typeface="Open Sans"/>
                <a:sym typeface="Open Sans"/>
              </a:rPr>
              <a:t>Think about your topic and make a list of possible keywords and phrases that you can use while searching online or in books.</a:t>
            </a:r>
            <a:endParaRPr sz="1100">
              <a:solidFill>
                <a:schemeClr val="dk2"/>
              </a:solidFill>
              <a:latin typeface="Open Sans"/>
              <a:ea typeface="Open Sans"/>
              <a:cs typeface="Open Sans"/>
              <a:sym typeface="Open Sans"/>
            </a:endParaRPr>
          </a:p>
          <a:p>
            <a:pPr indent="-298450" lvl="1" marL="914400" rtl="0" algn="l">
              <a:lnSpc>
                <a:spcPct val="115000"/>
              </a:lnSpc>
              <a:spcBef>
                <a:spcPts val="300"/>
              </a:spcBef>
              <a:spcAft>
                <a:spcPts val="0"/>
              </a:spcAft>
              <a:buClr>
                <a:schemeClr val="dk2"/>
              </a:buClr>
              <a:buSzPts val="1100"/>
              <a:buFont typeface="Open Sans"/>
              <a:buChar char="○"/>
            </a:pPr>
            <a:r>
              <a:rPr lang="en" sz="1100">
                <a:solidFill>
                  <a:schemeClr val="dk2"/>
                </a:solidFill>
                <a:latin typeface="Open Sans"/>
                <a:ea typeface="Open Sans"/>
                <a:cs typeface="Open Sans"/>
                <a:sym typeface="Open Sans"/>
              </a:rPr>
              <a:t>Sometimes you will need to try a variety of keywords before you find the best approach to locating valuable information.</a:t>
            </a:r>
            <a:endParaRPr sz="1100">
              <a:solidFill>
                <a:schemeClr val="dk2"/>
              </a:solidFill>
              <a:latin typeface="Open Sans"/>
              <a:ea typeface="Open Sans"/>
              <a:cs typeface="Open Sans"/>
              <a:sym typeface="Open Sans"/>
            </a:endParaRPr>
          </a:p>
          <a:p>
            <a:pPr indent="-298450" lvl="0" marL="457200" rtl="0" algn="l">
              <a:lnSpc>
                <a:spcPct val="115000"/>
              </a:lnSpc>
              <a:spcBef>
                <a:spcPts val="500"/>
              </a:spcBef>
              <a:spcAft>
                <a:spcPts val="0"/>
              </a:spcAft>
              <a:buClr>
                <a:schemeClr val="dk2"/>
              </a:buClr>
              <a:buSzPts val="1100"/>
              <a:buFont typeface="Open Sans"/>
              <a:buChar char="●"/>
            </a:pPr>
            <a:r>
              <a:rPr lang="en" sz="1100">
                <a:solidFill>
                  <a:schemeClr val="dk2"/>
                </a:solidFill>
                <a:latin typeface="Open Sans"/>
                <a:ea typeface="Open Sans"/>
                <a:cs typeface="Open Sans"/>
                <a:sym typeface="Open Sans"/>
              </a:rPr>
              <a:t>Use search engines, databases and print sources to your advantage.</a:t>
            </a:r>
            <a:endParaRPr sz="1100">
              <a:solidFill>
                <a:schemeClr val="dk2"/>
              </a:solidFill>
              <a:latin typeface="Open Sans"/>
              <a:ea typeface="Open Sans"/>
              <a:cs typeface="Open Sans"/>
              <a:sym typeface="Open Sans"/>
            </a:endParaRPr>
          </a:p>
          <a:p>
            <a:pPr indent="-298450" lvl="1" marL="914400" rtl="0" algn="l">
              <a:lnSpc>
                <a:spcPct val="115000"/>
              </a:lnSpc>
              <a:spcBef>
                <a:spcPts val="300"/>
              </a:spcBef>
              <a:spcAft>
                <a:spcPts val="0"/>
              </a:spcAft>
              <a:buClr>
                <a:schemeClr val="dk2"/>
              </a:buClr>
              <a:buSzPts val="1100"/>
              <a:buFont typeface="Open Sans"/>
              <a:buChar char="○"/>
            </a:pPr>
            <a:r>
              <a:rPr lang="en" sz="1100">
                <a:solidFill>
                  <a:schemeClr val="dk2"/>
                </a:solidFill>
                <a:latin typeface="Open Sans"/>
                <a:ea typeface="Open Sans"/>
                <a:cs typeface="Open Sans"/>
                <a:sym typeface="Open Sans"/>
              </a:rPr>
              <a:t>Search engines and databases: try your keywords and phrases in different combinations until you find information that best answers your research question.</a:t>
            </a:r>
            <a:endParaRPr sz="1100">
              <a:solidFill>
                <a:schemeClr val="dk2"/>
              </a:solidFill>
              <a:latin typeface="Open Sans"/>
              <a:ea typeface="Open Sans"/>
              <a:cs typeface="Open Sans"/>
              <a:sym typeface="Open Sans"/>
            </a:endParaRPr>
          </a:p>
          <a:p>
            <a:pPr indent="-298450" lvl="1" marL="914400" rtl="0" algn="l">
              <a:lnSpc>
                <a:spcPct val="115000"/>
              </a:lnSpc>
              <a:spcBef>
                <a:spcPts val="200"/>
              </a:spcBef>
              <a:spcAft>
                <a:spcPts val="0"/>
              </a:spcAft>
              <a:buClr>
                <a:schemeClr val="dk2"/>
              </a:buClr>
              <a:buSzPts val="1100"/>
              <a:buFont typeface="Open Sans"/>
              <a:buChar char="○"/>
            </a:pPr>
            <a:r>
              <a:rPr lang="en" sz="1100">
                <a:solidFill>
                  <a:schemeClr val="dk2"/>
                </a:solidFill>
                <a:latin typeface="Open Sans"/>
                <a:ea typeface="Open Sans"/>
                <a:cs typeface="Open Sans"/>
                <a:sym typeface="Open Sans"/>
              </a:rPr>
              <a:t>Print sources: utilise the table of contents and the index of books and periodicals to find mentions of your keywords and phrases.</a:t>
            </a:r>
            <a:endParaRPr sz="1100">
              <a:solidFill>
                <a:schemeClr val="dk2"/>
              </a:solidFill>
              <a:latin typeface="Open Sans"/>
              <a:ea typeface="Open Sans"/>
              <a:cs typeface="Open Sans"/>
              <a:sym typeface="Open Sans"/>
            </a:endParaRPr>
          </a:p>
          <a:p>
            <a:pPr indent="-298450" lvl="0" marL="457200" rtl="0" algn="l">
              <a:lnSpc>
                <a:spcPct val="115000"/>
              </a:lnSpc>
              <a:spcBef>
                <a:spcPts val="500"/>
              </a:spcBef>
              <a:spcAft>
                <a:spcPts val="0"/>
              </a:spcAft>
              <a:buClr>
                <a:schemeClr val="dk2"/>
              </a:buClr>
              <a:buSzPts val="1100"/>
              <a:buFont typeface="Open Sans"/>
              <a:buChar char="●"/>
            </a:pPr>
            <a:r>
              <a:rPr lang="en" sz="1100">
                <a:solidFill>
                  <a:schemeClr val="dk2"/>
                </a:solidFill>
                <a:latin typeface="Open Sans"/>
                <a:ea typeface="Open Sans"/>
                <a:cs typeface="Open Sans"/>
                <a:sym typeface="Open Sans"/>
              </a:rPr>
              <a:t>Refer to the assignment for guidance on whether the use of generative AI writing tools is allowed as a potential source.</a:t>
            </a:r>
            <a:endParaRPr sz="1100">
              <a:solidFill>
                <a:schemeClr val="dk2"/>
              </a:solidFill>
              <a:latin typeface="Open Sans"/>
              <a:ea typeface="Open Sans"/>
              <a:cs typeface="Open Sans"/>
              <a:sym typeface="Open Sans"/>
            </a:endParaRPr>
          </a:p>
          <a:p>
            <a:pPr indent="-298450" lvl="1" marL="914400" rtl="0" algn="l">
              <a:lnSpc>
                <a:spcPct val="115000"/>
              </a:lnSpc>
              <a:spcBef>
                <a:spcPts val="300"/>
              </a:spcBef>
              <a:spcAft>
                <a:spcPts val="0"/>
              </a:spcAft>
              <a:buClr>
                <a:schemeClr val="dk2"/>
              </a:buClr>
              <a:buSzPts val="1100"/>
              <a:buFont typeface="Open Sans"/>
              <a:buChar char="○"/>
            </a:pPr>
            <a:r>
              <a:rPr lang="en" sz="1100">
                <a:solidFill>
                  <a:schemeClr val="dk2"/>
                </a:solidFill>
                <a:latin typeface="Open Sans"/>
                <a:ea typeface="Open Sans"/>
                <a:cs typeface="Open Sans"/>
                <a:sym typeface="Open Sans"/>
              </a:rPr>
              <a:t>Prompt the generative AI writing tool with your keywords and phrases and be prepared to refine them to get the desired output.</a:t>
            </a:r>
            <a:endParaRPr>
              <a:solidFill>
                <a:schemeClr val="dk2"/>
              </a:solidFill>
              <a:latin typeface="Open Sans"/>
              <a:ea typeface="Open Sans"/>
              <a:cs typeface="Open Sans"/>
              <a:sym typeface="Open Sans"/>
            </a:endParaRPr>
          </a:p>
        </p:txBody>
      </p:sp>
      <p:pic>
        <p:nvPicPr>
          <p:cNvPr id="118" name="Google Shape;118;p1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19" name="Google Shape;119;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nvSpPr>
        <p:spPr>
          <a:xfrm>
            <a:off x="702000" y="1588300"/>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Font typeface="Open Sans"/>
              <a:buChar char="●"/>
            </a:pPr>
            <a:r>
              <a:rPr lang="en">
                <a:solidFill>
                  <a:schemeClr val="dk2"/>
                </a:solidFill>
                <a:latin typeface="Open Sans"/>
                <a:ea typeface="Open Sans"/>
                <a:cs typeface="Open Sans"/>
                <a:sym typeface="Open Sans"/>
              </a:rPr>
              <a:t>Once you locate sources, use the </a:t>
            </a:r>
            <a:r>
              <a:rPr lang="en" u="sng">
                <a:solidFill>
                  <a:srgbClr val="003C46"/>
                </a:solidFill>
                <a:latin typeface="Open Sans"/>
                <a:ea typeface="Open Sans"/>
                <a:cs typeface="Open Sans"/>
                <a:sym typeface="Open Sans"/>
                <a:hlinkClick r:id="rId3">
                  <a:extLst>
                    <a:ext uri="{A12FA001-AC4F-418D-AE19-62706E023703}">
                      <ahyp:hlinkClr val="tx"/>
                    </a:ext>
                  </a:extLst>
                </a:hlinkClick>
              </a:rPr>
              <a:t>Turnitin Source Credibility Guide</a:t>
            </a:r>
            <a:r>
              <a:rPr lang="en">
                <a:solidFill>
                  <a:schemeClr val="dk2"/>
                </a:solidFill>
                <a:latin typeface="Open Sans"/>
                <a:ea typeface="Open Sans"/>
                <a:cs typeface="Open Sans"/>
                <a:sym typeface="Open Sans"/>
              </a:rPr>
              <a:t> to assess</a:t>
            </a:r>
            <a:endParaRPr>
              <a:solidFill>
                <a:schemeClr val="dk2"/>
              </a:solidFill>
              <a:latin typeface="Open Sans"/>
              <a:ea typeface="Open Sans"/>
              <a:cs typeface="Open Sans"/>
              <a:sym typeface="Open Sans"/>
            </a:endParaRPr>
          </a:p>
          <a:p>
            <a:pPr indent="45720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each source.</a:t>
            </a:r>
            <a:endParaRPr>
              <a:solidFill>
                <a:schemeClr val="dk2"/>
              </a:solidFill>
              <a:latin typeface="Open Sans"/>
              <a:ea typeface="Open Sans"/>
              <a:cs typeface="Open Sans"/>
              <a:sym typeface="Open Sans"/>
            </a:endParaRPr>
          </a:p>
          <a:p>
            <a:pPr indent="-317500" lvl="0" marL="9144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Consider the origin, author, purpose, perspective, scholarliness and</a:t>
            </a:r>
            <a:endParaRPr>
              <a:solidFill>
                <a:schemeClr val="dk2"/>
              </a:solidFill>
              <a:latin typeface="Open Sans"/>
              <a:ea typeface="Open Sans"/>
              <a:cs typeface="Open Sans"/>
              <a:sym typeface="Open Sans"/>
            </a:endParaRPr>
          </a:p>
          <a:p>
            <a:pPr indent="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relevance of each source before committing to including it in your</a:t>
            </a:r>
            <a:endParaRPr>
              <a:solidFill>
                <a:schemeClr val="dk2"/>
              </a:solidFill>
              <a:latin typeface="Open Sans"/>
              <a:ea typeface="Open Sans"/>
              <a:cs typeface="Open Sans"/>
              <a:sym typeface="Open Sans"/>
            </a:endParaRPr>
          </a:p>
          <a:p>
            <a:pPr indent="0" lvl="0" marL="914400" rtl="0" algn="l">
              <a:lnSpc>
                <a:spcPct val="115000"/>
              </a:lnSpc>
              <a:spcBef>
                <a:spcPts val="0"/>
              </a:spcBef>
              <a:spcAft>
                <a:spcPts val="0"/>
              </a:spcAft>
              <a:buNone/>
            </a:pPr>
            <a:r>
              <a:rPr lang="en">
                <a:solidFill>
                  <a:schemeClr val="dk2"/>
                </a:solidFill>
                <a:latin typeface="Open Sans"/>
                <a:ea typeface="Open Sans"/>
                <a:cs typeface="Open Sans"/>
                <a:sym typeface="Open Sans"/>
              </a:rPr>
              <a:t>w</a:t>
            </a:r>
            <a:r>
              <a:rPr lang="en">
                <a:solidFill>
                  <a:schemeClr val="dk2"/>
                </a:solidFill>
                <a:latin typeface="Open Sans"/>
                <a:ea typeface="Open Sans"/>
                <a:cs typeface="Open Sans"/>
                <a:sym typeface="Open Sans"/>
              </a:rPr>
              <a:t>riting.</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Choose only those sources that meet all requirements of a credible source.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25" name="Google Shape;125;p20"/>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126" name="Google Shape;126;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pic>
        <p:nvPicPr>
          <p:cNvPr id="127" name="Google Shape;127;p20"/>
          <p:cNvPicPr preferRelativeResize="0"/>
          <p:nvPr/>
        </p:nvPicPr>
        <p:blipFill>
          <a:blip r:embed="rId5">
            <a:alphaModFix/>
          </a:blip>
          <a:stretch>
            <a:fillRect/>
          </a:stretch>
        </p:blipFill>
        <p:spPr>
          <a:xfrm>
            <a:off x="7259399" y="3717340"/>
            <a:ext cx="1479825" cy="1053658"/>
          </a:xfrm>
          <a:prstGeom prst="rect">
            <a:avLst/>
          </a:prstGeom>
          <a:noFill/>
          <a:ln>
            <a:noFill/>
          </a:ln>
        </p:spPr>
      </p:pic>
      <p:sp>
        <p:nvSpPr>
          <p:cNvPr id="128" name="Google Shape;128;p20"/>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Assess your sources</a:t>
            </a:r>
            <a:endParaRPr sz="26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1"/>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Take good notes</a:t>
            </a:r>
            <a:endParaRPr sz="2600">
              <a:solidFill>
                <a:srgbClr val="003C46"/>
              </a:solidFill>
              <a:latin typeface="Lexend Deca"/>
              <a:ea typeface="Lexend Deca"/>
              <a:cs typeface="Lexend Deca"/>
              <a:sym typeface="Lexend Deca"/>
            </a:endParaRPr>
          </a:p>
        </p:txBody>
      </p:sp>
      <p:sp>
        <p:nvSpPr>
          <p:cNvPr id="134" name="Google Shape;134;p21"/>
          <p:cNvSpPr txBox="1"/>
          <p:nvPr/>
        </p:nvSpPr>
        <p:spPr>
          <a:xfrm>
            <a:off x="752400" y="1554575"/>
            <a:ext cx="7740000" cy="31827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Font typeface="Open Sans"/>
              <a:buChar char="●"/>
            </a:pPr>
            <a:r>
              <a:rPr lang="en">
                <a:solidFill>
                  <a:schemeClr val="dk2"/>
                </a:solidFill>
                <a:latin typeface="Open Sans"/>
                <a:ea typeface="Open Sans"/>
                <a:cs typeface="Open Sans"/>
                <a:sym typeface="Open Sans"/>
              </a:rPr>
              <a:t>As you read each source, use the </a:t>
            </a:r>
            <a:r>
              <a:rPr lang="en" u="sng">
                <a:solidFill>
                  <a:srgbClr val="003C46"/>
                </a:solidFill>
                <a:latin typeface="Open Sans"/>
                <a:ea typeface="Open Sans"/>
                <a:cs typeface="Open Sans"/>
                <a:sym typeface="Open Sans"/>
                <a:hlinkClick r:id="rId3">
                  <a:extLst>
                    <a:ext uri="{A12FA001-AC4F-418D-AE19-62706E023703}">
                      <ahyp:hlinkClr val="tx"/>
                    </a:ext>
                  </a:extLst>
                </a:hlinkClick>
              </a:rPr>
              <a:t>Research Planning Worksheet,</a:t>
            </a:r>
            <a:r>
              <a:rPr lang="en">
                <a:solidFill>
                  <a:schemeClr val="dk2"/>
                </a:solidFill>
                <a:latin typeface="Open Sans"/>
                <a:ea typeface="Open Sans"/>
                <a:cs typeface="Open Sans"/>
                <a:sym typeface="Open Sans"/>
              </a:rPr>
              <a:t> notecards, or some other organisational tool to take effective notes.</a:t>
            </a:r>
            <a:endParaRPr>
              <a:solidFill>
                <a:schemeClr val="dk2"/>
              </a:solidFill>
              <a:latin typeface="Open Sans"/>
              <a:ea typeface="Open Sans"/>
              <a:cs typeface="Open Sans"/>
              <a:sym typeface="Open Sans"/>
            </a:endParaRPr>
          </a:p>
          <a:p>
            <a:pPr indent="-317500" lvl="0" marL="4572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Notes from your sources should include:</a:t>
            </a:r>
            <a:endParaRPr>
              <a:solidFill>
                <a:schemeClr val="dk2"/>
              </a:solidFill>
              <a:latin typeface="Open Sans"/>
              <a:ea typeface="Open Sans"/>
              <a:cs typeface="Open Sans"/>
              <a:sym typeface="Open Sans"/>
            </a:endParaRPr>
          </a:p>
          <a:p>
            <a:pPr indent="-317500" lvl="2" marL="13716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details about where each piece of information was found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(page number, subheading, etc.)</a:t>
            </a:r>
            <a:endParaRPr>
              <a:solidFill>
                <a:schemeClr val="dk2"/>
              </a:solidFill>
              <a:latin typeface="Open Sans"/>
              <a:ea typeface="Open Sans"/>
              <a:cs typeface="Open Sans"/>
              <a:sym typeface="Open Sans"/>
            </a:endParaRPr>
          </a:p>
          <a:p>
            <a:pPr indent="-317500" lvl="2" marL="13716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it says word-for-word</a:t>
            </a:r>
            <a:endParaRPr>
              <a:solidFill>
                <a:schemeClr val="dk2"/>
              </a:solidFill>
              <a:latin typeface="Open Sans"/>
              <a:ea typeface="Open Sans"/>
              <a:cs typeface="Open Sans"/>
              <a:sym typeface="Open Sans"/>
            </a:endParaRPr>
          </a:p>
          <a:p>
            <a:pPr indent="-317500" lvl="2" marL="1371600" rtl="0" algn="l">
              <a:lnSpc>
                <a:spcPct val="115000"/>
              </a:lnSpc>
              <a:spcBef>
                <a:spcPts val="3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why you think it connects to your topic</a:t>
            </a:r>
            <a:endParaRPr>
              <a:solidFill>
                <a:schemeClr val="dk2"/>
              </a:solidFill>
              <a:latin typeface="Open Sans"/>
              <a:ea typeface="Open Sans"/>
              <a:cs typeface="Open Sans"/>
              <a:sym typeface="Open Sans"/>
            </a:endParaRPr>
          </a:p>
          <a:p>
            <a:pPr indent="-317500" lvl="0" marL="914400" rtl="0" algn="l">
              <a:lnSpc>
                <a:spcPct val="115000"/>
              </a:lnSpc>
              <a:spcBef>
                <a:spcPts val="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This information will help you remember why you thought it was important at a later time.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35" name="Google Shape;135;p21"/>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136" name="Google Shape;136;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2023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