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
      <p:font typeface="Open Sans SemiBold"/>
      <p:regular r:id="rId27"/>
      <p:bold r:id="rId28"/>
      <p:italic r:id="rId29"/>
      <p:boldItalic r:id="rId30"/>
    </p:embeddedFont>
    <p:embeddedFont>
      <p:font typeface="Open Sans Medium"/>
      <p:regular r:id="rId31"/>
      <p:bold r:id="rId32"/>
      <p:italic r:id="rId33"/>
      <p:boldItalic r:id="rId34"/>
    </p:embeddedFont>
    <p:embeddedFont>
      <p:font typeface="Lexend Deca"/>
      <p:regular r:id="rId35"/>
      <p:bold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OpenSansSemiBold-bold.fntdata"/><Relationship Id="rId27" Type="http://schemas.openxmlformats.org/officeDocument/2006/relationships/font" Target="fonts/OpenSansSemiBo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Semi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Medium-regular.fntdata"/><Relationship Id="rId30" Type="http://schemas.openxmlformats.org/officeDocument/2006/relationships/font" Target="fonts/OpenSansSemiBold-boldItalic.fntdata"/><Relationship Id="rId11" Type="http://schemas.openxmlformats.org/officeDocument/2006/relationships/slide" Target="slides/slide5.xml"/><Relationship Id="rId33" Type="http://schemas.openxmlformats.org/officeDocument/2006/relationships/font" Target="fonts/OpenSansMedium-italic.fntdata"/><Relationship Id="rId10" Type="http://schemas.openxmlformats.org/officeDocument/2006/relationships/slide" Target="slides/slide4.xml"/><Relationship Id="rId32" Type="http://schemas.openxmlformats.org/officeDocument/2006/relationships/font" Target="fonts/OpenSansMedium-bold.fntdata"/><Relationship Id="rId13" Type="http://schemas.openxmlformats.org/officeDocument/2006/relationships/slide" Target="slides/slide7.xml"/><Relationship Id="rId35" Type="http://schemas.openxmlformats.org/officeDocument/2006/relationships/font" Target="fonts/LexendDeca-regular.fntdata"/><Relationship Id="rId12" Type="http://schemas.openxmlformats.org/officeDocument/2006/relationships/slide" Target="slides/slide6.xml"/><Relationship Id="rId34" Type="http://schemas.openxmlformats.org/officeDocument/2006/relationships/font" Target="fonts/OpenSansMedium-boldItalic.fntdata"/><Relationship Id="rId15" Type="http://schemas.openxmlformats.org/officeDocument/2006/relationships/slide" Target="slides/slide9.xml"/><Relationship Id="rId37" Type="http://schemas.openxmlformats.org/officeDocument/2006/relationships/font" Target="fonts/OpenSans-regular.fntdata"/><Relationship Id="rId14" Type="http://schemas.openxmlformats.org/officeDocument/2006/relationships/slide" Target="slides/slide8.xml"/><Relationship Id="rId36" Type="http://schemas.openxmlformats.org/officeDocument/2006/relationships/font" Target="fonts/LexendDeca-bold.fntdata"/><Relationship Id="rId17" Type="http://schemas.openxmlformats.org/officeDocument/2006/relationships/slide" Target="slides/slide11.xml"/><Relationship Id="rId39" Type="http://schemas.openxmlformats.org/officeDocument/2006/relationships/font" Target="fonts/OpenSans-italic.fntdata"/><Relationship Id="rId16" Type="http://schemas.openxmlformats.org/officeDocument/2006/relationships/slide" Target="slides/slide10.xml"/><Relationship Id="rId38" Type="http://schemas.openxmlformats.org/officeDocument/2006/relationships/font" Target="fonts/Open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lessons/paraphrasing-practice-handout"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books.org/wiki/Lucid_Dreaming/Dream_Recall" TargetMode="External"/><Relationship Id="rId3" Type="http://schemas.openxmlformats.org/officeDocument/2006/relationships/hyperlink" Target="https://en.wikibooks.org/wiki/Lucid_Dreaming/Dream_Recall" TargetMode="External"/><Relationship Id="rId4" Type="http://schemas.openxmlformats.org/officeDocument/2006/relationships/hyperlink" Target="https://en.wikibooks.org/wiki/Muggles'_Guide_to_Harry_Potter/Books/Philosopher's_Stone/Chapter_5" TargetMode="External"/><Relationship Id="rId5" Type="http://schemas.openxmlformats.org/officeDocument/2006/relationships/hyperlink" Target="https://en.wikibooks.org/wiki/Muggles'_Guide_to_Harry_Potter/Books/Philosopher's_Stone/Chapter_5"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lessons/six-steps-for-effective-paraphrasing-handout" TargetMode="External"/><Relationship Id="rId3" Type="http://schemas.openxmlformats.org/officeDocument/2006/relationships/hyperlink" Target="https://www.turnitin.com/lessons/paraphrasing-practice-handou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Note about this activity:</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There are two sets of texts in this activity. The first set of text is set-up for the educator to model the activity. The second set is set-up for students to participate in teams during independent practice. However, the educator should feel free to modify the activities in order to best meet the needs of individual classrooms. Before beginning this activity, print and distribute copies of the </a:t>
            </a:r>
            <a:r>
              <a:rPr lang="en" u="sng">
                <a:solidFill>
                  <a:schemeClr val="hlink"/>
                </a:solidFill>
                <a:hlinkClick r:id="rId2"/>
              </a:rPr>
              <a:t>Paraphrasing practice worksheet</a:t>
            </a:r>
            <a:r>
              <a:rPr lang="en">
                <a:solidFill>
                  <a:schemeClr val="dk1"/>
                </a:solidFill>
              </a:rPr>
              <a:t> and the s</a:t>
            </a:r>
            <a:r>
              <a:rPr lang="en">
                <a:solidFill>
                  <a:schemeClr val="dk1"/>
                </a:solidFill>
              </a:rPr>
              <a:t>ix steps to effective paraphrasing handout</a:t>
            </a:r>
            <a:r>
              <a:rPr lang="en">
                <a:solidFill>
                  <a:schemeClr val="dk1"/>
                </a:solidFill>
              </a:rPr>
              <a:t>. </a:t>
            </a:r>
            <a:r>
              <a:rPr lang="en">
                <a:solidFill>
                  <a:schemeClr val="dk1"/>
                </a:solidFill>
              </a:rPr>
              <a:t>The</a:t>
            </a:r>
            <a:r>
              <a:rPr lang="en">
                <a:solidFill>
                  <a:schemeClr val="dk1"/>
                </a:solidFill>
              </a:rPr>
              <a:t>se</a:t>
            </a:r>
            <a:r>
              <a:rPr lang="en">
                <a:solidFill>
                  <a:schemeClr val="dk1"/>
                </a:solidFill>
              </a:rPr>
              <a:t> resources will be helpful during this activity.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Introduce students to the game. Explain that they will be competing in a paraphrase challenge.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0470d30170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0470d30170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Educator Tip</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passage is from the same text. Ask students if they need to do anything different to cite this text for their passage.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Read the passage to your students. Remind students how much time they will have to paraphrase each passage and complete the citation. Let the challenge begin! After time is up, have students read aloud or present their paraphrased passages to the class. Ask students to explain the steps they took to paraphrase and cite the passage.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the next slide to write the paraphrased text and citation.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0470d30170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0470d30170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chemeClr val="dk1"/>
                </a:solidFill>
              </a:rPr>
              <a:t>Directions</a:t>
            </a:r>
            <a:r>
              <a:rPr lang="en">
                <a:solidFill>
                  <a:schemeClr val="dk1"/>
                </a:solidFill>
              </a:rPr>
              <a:t>:</a:t>
            </a:r>
            <a:endParaRPr>
              <a:solidFill>
                <a:schemeClr val="dk1"/>
              </a:solidFill>
            </a:endParaRPr>
          </a:p>
          <a:p>
            <a:pPr indent="0" lvl="0" marL="0" rtl="0" algn="l">
              <a:lnSpc>
                <a:spcPct val="115000"/>
              </a:lnSpc>
              <a:spcBef>
                <a:spcPts val="0"/>
              </a:spcBef>
              <a:spcAft>
                <a:spcPts val="0"/>
              </a:spcAft>
              <a:buNone/>
            </a:pPr>
            <a:r>
              <a:rPr lang="en">
                <a:solidFill>
                  <a:schemeClr val="dk1"/>
                </a:solidFill>
              </a:rPr>
              <a:t>Use this slide to write the paraphrased text and citation.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0470d30170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0470d30170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Educator Tip: </a:t>
            </a:r>
            <a:endParaRPr u="sng">
              <a:solidFill>
                <a:schemeClr val="dk1"/>
              </a:solidFill>
            </a:endParaRPr>
          </a:p>
          <a:p>
            <a:pPr indent="0" lvl="0" marL="0" rtl="0" algn="l">
              <a:spcBef>
                <a:spcPts val="0"/>
              </a:spcBef>
              <a:spcAft>
                <a:spcPts val="0"/>
              </a:spcAft>
              <a:buNone/>
            </a:pPr>
            <a:r>
              <a:rPr lang="en">
                <a:solidFill>
                  <a:schemeClr val="dk1"/>
                </a:solidFill>
              </a:rPr>
              <a:t>This passage is from the same text. Ask students if they need to do anything different to cite this text for their passage. </a:t>
            </a:r>
            <a:endParaRPr>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u="sng">
                <a:solidFill>
                  <a:schemeClr val="dk1"/>
                </a:solidFill>
              </a:rPr>
              <a:t>Directions: </a:t>
            </a:r>
            <a:endParaRPr u="sng">
              <a:solidFill>
                <a:schemeClr val="dk1"/>
              </a:solidFill>
            </a:endParaRPr>
          </a:p>
          <a:p>
            <a:pPr indent="0" lvl="0" marL="0" rtl="0" algn="l">
              <a:spcBef>
                <a:spcPts val="0"/>
              </a:spcBef>
              <a:spcAft>
                <a:spcPts val="0"/>
              </a:spcAft>
              <a:buNone/>
            </a:pPr>
            <a:r>
              <a:rPr lang="en">
                <a:solidFill>
                  <a:schemeClr val="dk1"/>
                </a:solidFill>
              </a:rPr>
              <a:t>Read the passage to your students. Remind students how much time they will have to paraphrase each passage and complete the citation. Let the challenge begin! After time is up, have students read aloud or present their paraphrased passages to the class. Ask students to explain the steps they took to paraphrase and cite the passage.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*Use the next slide to write the paraphrased text and citation.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0470d3017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0470d3017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chemeClr val="dk1"/>
                </a:solidFill>
              </a:rPr>
              <a:t>Directions</a:t>
            </a:r>
            <a:r>
              <a:rPr lang="en">
                <a:solidFill>
                  <a:schemeClr val="dk1"/>
                </a:solidFill>
              </a:rPr>
              <a:t>:</a:t>
            </a:r>
            <a:endParaRPr>
              <a:solidFill>
                <a:schemeClr val="dk1"/>
              </a:solidFill>
            </a:endParaRPr>
          </a:p>
          <a:p>
            <a:pPr indent="0" lvl="0" marL="0" rtl="0" algn="l">
              <a:lnSpc>
                <a:spcPct val="115000"/>
              </a:lnSpc>
              <a:spcBef>
                <a:spcPts val="0"/>
              </a:spcBef>
              <a:spcAft>
                <a:spcPts val="0"/>
              </a:spcAft>
              <a:buNone/>
            </a:pPr>
            <a:r>
              <a:rPr lang="en">
                <a:solidFill>
                  <a:schemeClr val="dk1"/>
                </a:solidFill>
              </a:rPr>
              <a:t>Use this slide to write the paraphrased text and citation.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0470d30170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0470d30170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Educator Tip</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passage is from the same text. Ask students if they need to do anything different to cite this text for their passage.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Read the passage to your students. Remind students how much time they will have to paraphrase each passage and complete the citation. Let the challenge begin! After time is up, have students read aloud or present their paraphrased passages to the class. Ask students to explain the steps they took to paraphrase and cite the passage.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the next slide to write the paraphrased text and citation.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Note</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Feel free to add more passages from the text by accessing the content from the provided link.</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0470d3017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0470d3017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u="sng">
                <a:solidFill>
                  <a:schemeClr val="dk1"/>
                </a:solidFill>
              </a:rPr>
              <a:t>Directions</a:t>
            </a:r>
            <a:r>
              <a:rPr lang="en">
                <a:solidFill>
                  <a:schemeClr val="dk1"/>
                </a:solidFill>
              </a:rPr>
              <a:t>:</a:t>
            </a:r>
            <a:endParaRPr>
              <a:solidFill>
                <a:schemeClr val="dk1"/>
              </a:solidFill>
            </a:endParaRPr>
          </a:p>
          <a:p>
            <a:pPr indent="0" lvl="0" marL="0" rtl="0" algn="l">
              <a:lnSpc>
                <a:spcPct val="115000"/>
              </a:lnSpc>
              <a:spcBef>
                <a:spcPts val="0"/>
              </a:spcBef>
              <a:spcAft>
                <a:spcPts val="0"/>
              </a:spcAft>
              <a:buNone/>
            </a:pPr>
            <a:r>
              <a:rPr lang="en">
                <a:solidFill>
                  <a:schemeClr val="dk1"/>
                </a:solidFill>
              </a:rPr>
              <a:t>Use this slide to write the paraphrased text and citation.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e41d75ee2b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e41d75ee2b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Reference:</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activity features text from “Lucid Dreaming/Dream Recall” by WikiBooks, available under a Creative Commons Attribution-NonCommercial license. Retrieved from</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https://en.wikibooks.org/wiki/Lucid_Dreaming/Dream_Recall</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activity features text from “</a:t>
            </a:r>
            <a:r>
              <a:rPr i="1" lang="en">
                <a:solidFill>
                  <a:srgbClr val="222222"/>
                </a:solidFill>
                <a:highlight>
                  <a:srgbClr val="FFFFFF"/>
                </a:highlight>
              </a:rPr>
              <a:t>Harry Potter and the Philosopher's Stone</a:t>
            </a:r>
            <a:r>
              <a:rPr lang="en">
                <a:solidFill>
                  <a:srgbClr val="222222"/>
                </a:solidFill>
                <a:highlight>
                  <a:srgbClr val="FFFFFF"/>
                </a:highlight>
              </a:rPr>
              <a:t>: Diagon Alley</a:t>
            </a:r>
            <a:r>
              <a:rPr lang="en">
                <a:solidFill>
                  <a:schemeClr val="dk1"/>
                </a:solidFill>
              </a:rPr>
              <a:t>” by WikiBooks, available under a Creative Commons Attribution-NonCommercial license. Retrieved from</a:t>
            </a:r>
            <a:r>
              <a:rPr lang="en">
                <a:solidFill>
                  <a:schemeClr val="dk1"/>
                </a:solidFill>
                <a:uFill>
                  <a:noFill/>
                </a:uFill>
                <a:hlinkClick r:id="rId4">
                  <a:extLst>
                    <a:ext uri="{A12FA001-AC4F-418D-AE19-62706E023703}">
                      <ahyp:hlinkClr val="tx"/>
                    </a:ext>
                  </a:extLst>
                </a:hlinkClick>
              </a:rPr>
              <a:t> </a:t>
            </a:r>
            <a:r>
              <a:rPr lang="en" u="sng">
                <a:solidFill>
                  <a:schemeClr val="hlink"/>
                </a:solidFill>
                <a:highlight>
                  <a:srgbClr val="FFFFFF"/>
                </a:highlight>
                <a:hlinkClick r:id="rId5"/>
              </a:rPr>
              <a:t>https://en.wikibooks.org/wiki/Muggles%27_Guide_to_Harry_Potter/Books/Philosopher%27s_Stone/Chapter_5</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https://creativecommons.org/licenses/by-sa/3.0/</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06c72d4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e06c72d4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Paraphrasing </a:t>
            </a:r>
            <a:r>
              <a:rPr lang="en">
                <a:solidFill>
                  <a:schemeClr val="dk1"/>
                </a:solidFill>
              </a:rPr>
              <a:t>- Read the passage to your students and explain that source details can be found at the bottom. Model to your students how you might paraphrase this passage. Consider conducting a “think-aloud” or having your students participate in paraphrasing this passage as a class. Highlight key words to help students determine the main idea of the passage. Remind students that they may use the </a:t>
            </a:r>
            <a:r>
              <a:rPr lang="en" u="sng">
                <a:solidFill>
                  <a:schemeClr val="hlink"/>
                </a:solidFill>
                <a:hlinkClick r:id="rId2"/>
              </a:rPr>
              <a:t>Six steps to effective paraphrasing handout</a:t>
            </a:r>
            <a:r>
              <a:rPr lang="en">
                <a:solidFill>
                  <a:schemeClr val="dk1"/>
                </a:solidFill>
              </a:rPr>
              <a:t> if they need assistance in completing the task. The coordinating </a:t>
            </a:r>
            <a:r>
              <a:rPr lang="en" u="sng">
                <a:solidFill>
                  <a:schemeClr val="hlink"/>
                </a:solidFill>
                <a:hlinkClick r:id="rId3"/>
              </a:rPr>
              <a:t>Paraphrasing practice worksheet</a:t>
            </a:r>
            <a:r>
              <a:rPr lang="en">
                <a:solidFill>
                  <a:schemeClr val="dk1"/>
                </a:solidFill>
              </a:rPr>
              <a:t> may be used for students to write down their ideas for paraphrasing this passage.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Citations</a:t>
            </a:r>
            <a:r>
              <a:rPr lang="en">
                <a:solidFill>
                  <a:schemeClr val="dk1"/>
                </a:solidFill>
              </a:rPr>
              <a:t> - Model how you would like your students to cite their sources. Show them how you retrieved the information for the source and the style for an in-text citation as well as the reference list.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the next slide to demonstrate the think-aloud with your class.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046cc1731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046cc1731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Directions</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As you are modeling how to paraphrase, use this slide to write the paraphrased text and citation.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470d3017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0470d3017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Directions</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Read the passage to your students and model paraphrasing once more. Since this is the second example, consider having students participate in paraphrasing this passage as a class. You may also ask students to complete this activity individually, and then ask them to explain the steps they took to paraphrase and cite this passage.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*Use the next slide to demonstrate the think-aloud with your class.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Note:</a:t>
            </a:r>
            <a:endParaRPr>
              <a:solidFill>
                <a:schemeClr val="dk1"/>
              </a:solidFill>
            </a:endParaRPr>
          </a:p>
          <a:p>
            <a:pPr indent="0" lvl="0" marL="0" rtl="0" algn="l">
              <a:spcBef>
                <a:spcPts val="0"/>
              </a:spcBef>
              <a:spcAft>
                <a:spcPts val="0"/>
              </a:spcAft>
              <a:buNone/>
            </a:pPr>
            <a:r>
              <a:rPr lang="en">
                <a:solidFill>
                  <a:schemeClr val="dk1"/>
                </a:solidFill>
              </a:rPr>
              <a:t>If you find it helpful to practice more passages with your students, choose another passage from the website link and add another slide!</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0470d3017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0470d3017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Directions</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Use this slide to write the paraphrased text and citation.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0470d3017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0470d3017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046cc1731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046cc1731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Directions</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If you haven’t done so already, split students into teams and make sure they have the coordinating handouts. It’s time to compete in the challenge!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e5b39479d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e5b39479d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Educator Tip</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Before beginning this challenge, open the source in a web browser and help your students locate the important information for citing this source. Determine how long you will give students for each challenge, based on their familiarity and experience with paraphrasing.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endParaRPr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Read the passage to your students. Remind students how much time they will have to paraphrase each passage and complete the citation. Let the challenge begin! After time is up, have students read aloud or present their paraphrased passages to the class. Ask students to explain the steps they took to paraphrase and cite the passage.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the next slide to write the paraphrased text and citation.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046cc1731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046cc1731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chemeClr val="dk1"/>
                </a:solidFill>
              </a:rPr>
              <a:t>Directions</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Use this slide to write the paraphrased text and citation.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55" name="Google Shape;55;p14"/>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sp>
        <p:nvSpPr>
          <p:cNvPr id="56" name="Google Shape;56;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57" name="Google Shape;57;p14"/>
          <p:cNvPicPr preferRelativeResize="0"/>
          <p:nvPr/>
        </p:nvPicPr>
        <p:blipFill>
          <a:blip r:embed="rId2">
            <a:alphaModFix/>
          </a:blip>
          <a:stretch>
            <a:fillRect/>
          </a:stretch>
        </p:blipFill>
        <p:spPr>
          <a:xfrm>
            <a:off x="551670" y="483372"/>
            <a:ext cx="1147802" cy="35128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58" name="Shape 58"/>
        <p:cNvGrpSpPr/>
        <p:nvPr/>
      </p:nvGrpSpPr>
      <p:grpSpPr>
        <a:xfrm>
          <a:off x="0" y="0"/>
          <a:ext cx="0" cy="0"/>
          <a:chOff x="0" y="0"/>
          <a:chExt cx="0" cy="0"/>
        </a:xfrm>
      </p:grpSpPr>
      <p:sp>
        <p:nvSpPr>
          <p:cNvPr id="59" name="Google Shape;59;p15"/>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sp>
        <p:nvSpPr>
          <p:cNvPr id="60" name="Google Shape;60;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61" name="Google Shape;61;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62" name="Shape 62"/>
        <p:cNvGrpSpPr/>
        <p:nvPr/>
      </p:nvGrpSpPr>
      <p:grpSpPr>
        <a:xfrm>
          <a:off x="0" y="0"/>
          <a:ext cx="0" cy="0"/>
          <a:chOff x="0" y="0"/>
          <a:chExt cx="0" cy="0"/>
        </a:xfrm>
      </p:grpSpPr>
      <p:sp>
        <p:nvSpPr>
          <p:cNvPr id="63" name="Google Shape;63;p16"/>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64" name="Google Shape;64;p16"/>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65" name="Google Shape;6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66" name="Google Shape;66;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69" name="Google Shape;69;p17"/>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sp>
        <p:nvSpPr>
          <p:cNvPr id="70" name="Google Shape;70;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pic>
        <p:nvPicPr>
          <p:cNvPr id="71" name="Google Shape;71;p17"/>
          <p:cNvPicPr preferRelativeResize="0"/>
          <p:nvPr/>
        </p:nvPicPr>
        <p:blipFill>
          <a:blip r:embed="rId2">
            <a:alphaModFix/>
          </a:blip>
          <a:stretch>
            <a:fillRect/>
          </a:stretch>
        </p:blipFill>
        <p:spPr>
          <a:xfrm>
            <a:off x="7550991" y="296587"/>
            <a:ext cx="1216799" cy="36451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72" name="Shape 72"/>
        <p:cNvGrpSpPr/>
        <p:nvPr/>
      </p:nvGrpSpPr>
      <p:grpSpPr>
        <a:xfrm>
          <a:off x="0" y="0"/>
          <a:ext cx="0" cy="0"/>
          <a:chOff x="0" y="0"/>
          <a:chExt cx="0" cy="0"/>
        </a:xfrm>
      </p:grpSpPr>
      <p:sp>
        <p:nvSpPr>
          <p:cNvPr id="73" name="Google Shape;73;p1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4" name="Google Shape;74;p18"/>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75" name="Google Shape;75;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76" name="Google Shape;76;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77" name="Shape 77"/>
        <p:cNvGrpSpPr/>
        <p:nvPr/>
      </p:nvGrpSpPr>
      <p:grpSpPr>
        <a:xfrm>
          <a:off x="0" y="0"/>
          <a:ext cx="0" cy="0"/>
          <a:chOff x="0" y="0"/>
          <a:chExt cx="0" cy="0"/>
        </a:xfrm>
      </p:grpSpPr>
      <p:sp>
        <p:nvSpPr>
          <p:cNvPr id="78" name="Google Shape;78;p1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9" name="Google Shape;79;p19"/>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80" name="Google Shape;80;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1" name="Google Shape;81;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82" name="Shape 82"/>
        <p:cNvGrpSpPr/>
        <p:nvPr/>
      </p:nvGrpSpPr>
      <p:grpSpPr>
        <a:xfrm>
          <a:off x="0" y="0"/>
          <a:ext cx="0" cy="0"/>
          <a:chOff x="0" y="0"/>
          <a:chExt cx="0" cy="0"/>
        </a:xfrm>
      </p:grpSpPr>
      <p:sp>
        <p:nvSpPr>
          <p:cNvPr id="83" name="Google Shape;83;p20"/>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84" name="Google Shape;84;p20"/>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85" name="Google Shape;85;p20"/>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86" name="Google Shape;86;p20"/>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87" name="Google Shape;87;p20"/>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8" name="Google Shape;88;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89" name="Shape 89"/>
        <p:cNvGrpSpPr/>
        <p:nvPr/>
      </p:nvGrpSpPr>
      <p:grpSpPr>
        <a:xfrm>
          <a:off x="0" y="0"/>
          <a:ext cx="0" cy="0"/>
          <a:chOff x="0" y="0"/>
          <a:chExt cx="0" cy="0"/>
        </a:xfrm>
      </p:grpSpPr>
      <p:sp>
        <p:nvSpPr>
          <p:cNvPr id="90" name="Google Shape;90;p21"/>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91" name="Google Shape;91;p21"/>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92" name="Google Shape;92;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3" name="Google Shape;93;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94" name="Shape 94"/>
        <p:cNvGrpSpPr/>
        <p:nvPr/>
      </p:nvGrpSpPr>
      <p:grpSpPr>
        <a:xfrm>
          <a:off x="0" y="0"/>
          <a:ext cx="0" cy="0"/>
          <a:chOff x="0" y="0"/>
          <a:chExt cx="0" cy="0"/>
        </a:xfrm>
      </p:grpSpPr>
      <p:sp>
        <p:nvSpPr>
          <p:cNvPr id="95" name="Google Shape;95;p22"/>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96" name="Google Shape;96;p22"/>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97" name="Google Shape;97;p22"/>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98" name="Google Shape;98;p22"/>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99" name="Google Shape;99;p22"/>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00" name="Google Shape;100;p22"/>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101" name="Google Shape;101;p22"/>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102" name="Google Shape;102;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103" name="Shape 103"/>
        <p:cNvGrpSpPr/>
        <p:nvPr/>
      </p:nvGrpSpPr>
      <p:grpSpPr>
        <a:xfrm>
          <a:off x="0" y="0"/>
          <a:ext cx="0" cy="0"/>
          <a:chOff x="0" y="0"/>
          <a:chExt cx="0" cy="0"/>
        </a:xfrm>
      </p:grpSpPr>
      <p:sp>
        <p:nvSpPr>
          <p:cNvPr id="104" name="Google Shape;104;p23"/>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105" name="Google Shape;105;p23"/>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106" name="Google Shape;106;p23"/>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107" name="Google Shape;107;p23"/>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08" name="Google Shape;108;p23"/>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109" name="Google Shape;109;p23"/>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110" name="Google Shape;110;p23"/>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111" name="Google Shape;111;p23"/>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112" name="Google Shape;112;p23"/>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113" name="Google Shape;113;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114" name="Shape 114"/>
        <p:cNvGrpSpPr/>
        <p:nvPr/>
      </p:nvGrpSpPr>
      <p:grpSpPr>
        <a:xfrm>
          <a:off x="0" y="0"/>
          <a:ext cx="0" cy="0"/>
          <a:chOff x="0" y="0"/>
          <a:chExt cx="0" cy="0"/>
        </a:xfrm>
      </p:grpSpPr>
      <p:sp>
        <p:nvSpPr>
          <p:cNvPr id="115" name="Google Shape;115;p24"/>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116" name="Google Shape;116;p24"/>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17" name="Google Shape;117;p24"/>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0DFFAD"/>
                </a:solidFill>
                <a:latin typeface="Roboto"/>
                <a:ea typeface="Roboto"/>
                <a:cs typeface="Roboto"/>
                <a:sym typeface="Roboto"/>
              </a:rPr>
            </a:br>
            <a:endParaRPr sz="1000">
              <a:solidFill>
                <a:srgbClr val="0DFFAD"/>
              </a:solidFill>
            </a:endParaRPr>
          </a:p>
        </p:txBody>
      </p:sp>
      <p:sp>
        <p:nvSpPr>
          <p:cNvPr id="118" name="Google Shape;118;p24"/>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119" name="Google Shape;119;p24"/>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120" name="Google Shape;120;p24"/>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121" name="Google Shape;121;p24"/>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122" name="Google Shape;122;p24"/>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123" name="Google Shape;123;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124" name="Google Shape;124;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5" name="Google Shape;125;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126" name="Shape 126"/>
        <p:cNvGrpSpPr/>
        <p:nvPr/>
      </p:nvGrpSpPr>
      <p:grpSpPr>
        <a:xfrm>
          <a:off x="0" y="0"/>
          <a:ext cx="0" cy="0"/>
          <a:chOff x="0" y="0"/>
          <a:chExt cx="0" cy="0"/>
        </a:xfrm>
      </p:grpSpPr>
      <p:pic>
        <p:nvPicPr>
          <p:cNvPr id="127" name="Google Shape;127;p2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8" name="Google Shape;128;p2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129" name="Google Shape;129;p25"/>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130" name="Google Shape;130;p25"/>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131" name="Google Shape;131;p25"/>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132" name="Google Shape;132;p25"/>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sp>
        <p:nvSpPr>
          <p:cNvPr id="133" name="Google Shape;133;p25"/>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134" name="Google Shape;134;p25"/>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135" name="Shape 135"/>
        <p:cNvGrpSpPr/>
        <p:nvPr/>
      </p:nvGrpSpPr>
      <p:grpSpPr>
        <a:xfrm>
          <a:off x="0" y="0"/>
          <a:ext cx="0" cy="0"/>
          <a:chOff x="0" y="0"/>
          <a:chExt cx="0" cy="0"/>
        </a:xfrm>
      </p:grpSpPr>
      <p:sp>
        <p:nvSpPr>
          <p:cNvPr id="136" name="Google Shape;136;p26"/>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7" name="Google Shape;137;p2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38" name="Google Shape;138;p2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9" name="Google Shape;139;p2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140" name="Shape 140"/>
        <p:cNvGrpSpPr/>
        <p:nvPr/>
      </p:nvGrpSpPr>
      <p:grpSpPr>
        <a:xfrm>
          <a:off x="0" y="0"/>
          <a:ext cx="0" cy="0"/>
          <a:chOff x="0" y="0"/>
          <a:chExt cx="0" cy="0"/>
        </a:xfrm>
      </p:grpSpPr>
      <p:sp>
        <p:nvSpPr>
          <p:cNvPr id="141" name="Google Shape;141;p27"/>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2" name="Google Shape;142;p27"/>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43" name="Google Shape;143;p2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4" name="Google Shape;144;p2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45" name="Google Shape;145;p27"/>
          <p:cNvPicPr preferRelativeResize="0"/>
          <p:nvPr/>
        </p:nvPicPr>
        <p:blipFill>
          <a:blip r:embed="rId3">
            <a:alphaModFix/>
          </a:blip>
          <a:stretch>
            <a:fillRect/>
          </a:stretch>
        </p:blipFill>
        <p:spPr>
          <a:xfrm>
            <a:off x="-2504325" y="935980"/>
            <a:ext cx="6584350" cy="3641802"/>
          </a:xfrm>
          <a:prstGeom prst="rect">
            <a:avLst/>
          </a:prstGeom>
          <a:noFill/>
          <a:ln>
            <a:noFill/>
          </a:ln>
          <a:effectLst>
            <a:reflection blurRad="0" dir="0" dist="0" endA="0" endPos="3000" fadeDir="5400012" kx="0" rotWithShape="0" algn="bl" stA="24000" stPos="0" sy="-100000" ky="0"/>
          </a:effectLst>
        </p:spPr>
      </p:pic>
      <p:sp>
        <p:nvSpPr>
          <p:cNvPr id="146" name="Google Shape;146;p27"/>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47" name="Shape 147"/>
        <p:cNvGrpSpPr/>
        <p:nvPr/>
      </p:nvGrpSpPr>
      <p:grpSpPr>
        <a:xfrm>
          <a:off x="0" y="0"/>
          <a:ext cx="0" cy="0"/>
          <a:chOff x="0" y="0"/>
          <a:chExt cx="0" cy="0"/>
        </a:xfrm>
      </p:grpSpPr>
      <p:sp>
        <p:nvSpPr>
          <p:cNvPr id="148" name="Google Shape;148;p28"/>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9" name="Google Shape;149;p2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50" name="Google Shape;150;p2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51" name="Google Shape;151;p2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52" name="Google Shape;152;p28"/>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53" name="Shape 153"/>
        <p:cNvGrpSpPr/>
        <p:nvPr/>
      </p:nvGrpSpPr>
      <p:grpSpPr>
        <a:xfrm>
          <a:off x="0" y="0"/>
          <a:ext cx="0" cy="0"/>
          <a:chOff x="0" y="0"/>
          <a:chExt cx="0" cy="0"/>
        </a:xfrm>
      </p:grpSpPr>
      <p:sp>
        <p:nvSpPr>
          <p:cNvPr id="154" name="Google Shape;154;p29"/>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5" name="Google Shape;155;p29"/>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56" name="Google Shape;156;p2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57" name="Google Shape;157;p2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58" name="Google Shape;158;p29"/>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59" name="Google Shape;159;p29"/>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60" name="Shape 160"/>
        <p:cNvGrpSpPr/>
        <p:nvPr/>
      </p:nvGrpSpPr>
      <p:grpSpPr>
        <a:xfrm>
          <a:off x="0" y="0"/>
          <a:ext cx="0" cy="0"/>
          <a:chOff x="0" y="0"/>
          <a:chExt cx="0" cy="0"/>
        </a:xfrm>
      </p:grpSpPr>
      <p:sp>
        <p:nvSpPr>
          <p:cNvPr id="161" name="Google Shape;161;p30"/>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2" name="Google Shape;162;p30"/>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63" name="Google Shape;163;p30"/>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4" name="Google Shape;164;p3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65" name="Google Shape;165;p30"/>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66" name="Shape 166"/>
        <p:cNvGrpSpPr/>
        <p:nvPr/>
      </p:nvGrpSpPr>
      <p:grpSpPr>
        <a:xfrm>
          <a:off x="0" y="0"/>
          <a:ext cx="0" cy="0"/>
          <a:chOff x="0" y="0"/>
          <a:chExt cx="0" cy="0"/>
        </a:xfrm>
      </p:grpSpPr>
      <p:sp>
        <p:nvSpPr>
          <p:cNvPr id="167" name="Google Shape;167;p31"/>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68" name="Google Shape;168;p3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9" name="Google Shape;169;p3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70" name="Shape 170"/>
        <p:cNvGrpSpPr/>
        <p:nvPr/>
      </p:nvGrpSpPr>
      <p:grpSpPr>
        <a:xfrm>
          <a:off x="0" y="0"/>
          <a:ext cx="0" cy="0"/>
          <a:chOff x="0" y="0"/>
          <a:chExt cx="0" cy="0"/>
        </a:xfrm>
      </p:grpSpPr>
      <p:pic>
        <p:nvPicPr>
          <p:cNvPr id="171" name="Google Shape;171;p32"/>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72" name="Google Shape;172;p3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73" name="Shape 173"/>
        <p:cNvGrpSpPr/>
        <p:nvPr/>
      </p:nvGrpSpPr>
      <p:grpSpPr>
        <a:xfrm>
          <a:off x="0" y="0"/>
          <a:ext cx="0" cy="0"/>
          <a:chOff x="0" y="0"/>
          <a:chExt cx="0" cy="0"/>
        </a:xfrm>
      </p:grpSpPr>
      <p:pic>
        <p:nvPicPr>
          <p:cNvPr id="174" name="Google Shape;174;p3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75" name="Google Shape;175;p3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76" name="Shape 176"/>
        <p:cNvGrpSpPr/>
        <p:nvPr/>
      </p:nvGrpSpPr>
      <p:grpSpPr>
        <a:xfrm>
          <a:off x="0" y="0"/>
          <a:ext cx="0" cy="0"/>
          <a:chOff x="0" y="0"/>
          <a:chExt cx="0" cy="0"/>
        </a:xfrm>
      </p:grpSpPr>
      <p:pic>
        <p:nvPicPr>
          <p:cNvPr id="177" name="Google Shape;177;p3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78" name="Google Shape;178;p3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79" name="Shape 179"/>
        <p:cNvGrpSpPr/>
        <p:nvPr/>
      </p:nvGrpSpPr>
      <p:grpSpPr>
        <a:xfrm>
          <a:off x="0" y="0"/>
          <a:ext cx="0" cy="0"/>
          <a:chOff x="0" y="0"/>
          <a:chExt cx="0" cy="0"/>
        </a:xfrm>
      </p:grpSpPr>
      <p:sp>
        <p:nvSpPr>
          <p:cNvPr id="180" name="Google Shape;180;p3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2021 Turnitin LLC. All rights reserved.</a:t>
            </a:r>
            <a:endParaRPr sz="600">
              <a:solidFill>
                <a:srgbClr val="FFFFFF"/>
              </a:solidFill>
              <a:latin typeface="Open Sans"/>
              <a:ea typeface="Open Sans"/>
              <a:cs typeface="Open Sans"/>
              <a:sym typeface="Open Sans"/>
            </a:endParaRPr>
          </a:p>
        </p:txBody>
      </p:sp>
      <p:pic>
        <p:nvPicPr>
          <p:cNvPr id="181" name="Google Shape;181;p35"/>
          <p:cNvPicPr preferRelativeResize="0"/>
          <p:nvPr/>
        </p:nvPicPr>
        <p:blipFill>
          <a:blip r:embed="rId2">
            <a:alphaModFix/>
          </a:blip>
          <a:stretch>
            <a:fillRect/>
          </a:stretch>
        </p:blipFill>
        <p:spPr>
          <a:xfrm>
            <a:off x="7550825" y="297039"/>
            <a:ext cx="1214424" cy="3636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82" name="Shape 182"/>
        <p:cNvGrpSpPr/>
        <p:nvPr/>
      </p:nvGrpSpPr>
      <p:grpSpPr>
        <a:xfrm>
          <a:off x="0" y="0"/>
          <a:ext cx="0" cy="0"/>
          <a:chOff x="0" y="0"/>
          <a:chExt cx="0" cy="0"/>
        </a:xfrm>
      </p:grpSpPr>
      <p:sp>
        <p:nvSpPr>
          <p:cNvPr id="183" name="Google Shape;183;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84" name="Google Shape;184;p36"/>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85" name="Google Shape;185;p3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86" name="Google Shape;186;p3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24" Type="http://schemas.openxmlformats.org/officeDocument/2006/relationships/theme" Target="../theme/theme2.xml"/><Relationship Id="rId12" Type="http://schemas.openxmlformats.org/officeDocument/2006/relationships/slideLayout" Target="../slideLayouts/slideLayout23.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5.png"/><Relationship Id="rId9"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pic>
        <p:nvPicPr>
          <p:cNvPr id="191" name="Google Shape;191;p37"/>
          <p:cNvPicPr preferRelativeResize="0"/>
          <p:nvPr/>
        </p:nvPicPr>
        <p:blipFill>
          <a:blip r:embed="rId3">
            <a:alphaModFix/>
          </a:blip>
          <a:stretch>
            <a:fillRect/>
          </a:stretch>
        </p:blipFill>
        <p:spPr>
          <a:xfrm>
            <a:off x="0" y="2291700"/>
            <a:ext cx="9144003" cy="2851799"/>
          </a:xfrm>
          <a:prstGeom prst="rect">
            <a:avLst/>
          </a:prstGeom>
          <a:noFill/>
          <a:ln>
            <a:noFill/>
          </a:ln>
        </p:spPr>
      </p:pic>
      <p:pic>
        <p:nvPicPr>
          <p:cNvPr id="192" name="Google Shape;192;p37"/>
          <p:cNvPicPr preferRelativeResize="0"/>
          <p:nvPr/>
        </p:nvPicPr>
        <p:blipFill>
          <a:blip r:embed="rId4">
            <a:alphaModFix/>
          </a:blip>
          <a:stretch>
            <a:fillRect/>
          </a:stretch>
        </p:blipFill>
        <p:spPr>
          <a:xfrm>
            <a:off x="7550991" y="296587"/>
            <a:ext cx="1216799" cy="364515"/>
          </a:xfrm>
          <a:prstGeom prst="rect">
            <a:avLst/>
          </a:prstGeom>
          <a:noFill/>
          <a:ln>
            <a:noFill/>
          </a:ln>
        </p:spPr>
      </p:pic>
      <p:pic>
        <p:nvPicPr>
          <p:cNvPr id="193" name="Google Shape;193;p37"/>
          <p:cNvPicPr preferRelativeResize="0"/>
          <p:nvPr/>
        </p:nvPicPr>
        <p:blipFill>
          <a:blip r:embed="rId5">
            <a:alphaModFix/>
          </a:blip>
          <a:stretch>
            <a:fillRect/>
          </a:stretch>
        </p:blipFill>
        <p:spPr>
          <a:xfrm>
            <a:off x="7550991" y="296587"/>
            <a:ext cx="1216799" cy="364515"/>
          </a:xfrm>
          <a:prstGeom prst="rect">
            <a:avLst/>
          </a:prstGeom>
          <a:noFill/>
          <a:ln>
            <a:noFill/>
          </a:ln>
        </p:spPr>
      </p:pic>
      <p:pic>
        <p:nvPicPr>
          <p:cNvPr id="194" name="Google Shape;194;p37"/>
          <p:cNvPicPr preferRelativeResize="0"/>
          <p:nvPr/>
        </p:nvPicPr>
        <p:blipFill rotWithShape="1">
          <a:blip r:embed="rId6">
            <a:alphaModFix/>
          </a:blip>
          <a:srcRect b="13413" l="13413" r="13406" t="13406"/>
          <a:stretch/>
        </p:blipFill>
        <p:spPr>
          <a:xfrm>
            <a:off x="7499650" y="187241"/>
            <a:ext cx="1319491" cy="583199"/>
          </a:xfrm>
          <a:prstGeom prst="rect">
            <a:avLst/>
          </a:prstGeom>
          <a:noFill/>
          <a:ln>
            <a:noFill/>
          </a:ln>
        </p:spPr>
      </p:pic>
      <p:sp>
        <p:nvSpPr>
          <p:cNvPr id="195" name="Google Shape;195;p37"/>
          <p:cNvSpPr txBox="1"/>
          <p:nvPr/>
        </p:nvSpPr>
        <p:spPr>
          <a:xfrm>
            <a:off x="763200" y="528400"/>
            <a:ext cx="7012500" cy="114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400">
                <a:solidFill>
                  <a:srgbClr val="003C46"/>
                </a:solidFill>
                <a:latin typeface="Lexend Deca"/>
                <a:ea typeface="Lexend Deca"/>
                <a:cs typeface="Lexend Deca"/>
                <a:sym typeface="Lexend Deca"/>
              </a:rPr>
              <a:t>The Muggle Juggle: Can you paraphrase these passages?</a:t>
            </a:r>
            <a:endParaRPr sz="3400">
              <a:solidFill>
                <a:srgbClr val="003C46"/>
              </a:solidFill>
              <a:latin typeface="Lexend Deca"/>
              <a:ea typeface="Lexend Deca"/>
              <a:cs typeface="Lexend Deca"/>
              <a:sym typeface="Lexend Deca"/>
            </a:endParaRPr>
          </a:p>
          <a:p>
            <a:pPr indent="0" lvl="0" marL="0" rtl="0" algn="l">
              <a:lnSpc>
                <a:spcPct val="100000"/>
              </a:lnSpc>
              <a:spcBef>
                <a:spcPts val="0"/>
              </a:spcBef>
              <a:spcAft>
                <a:spcPts val="0"/>
              </a:spcAft>
              <a:buNone/>
            </a:pPr>
            <a:r>
              <a:t/>
            </a:r>
            <a:endParaRPr sz="3200">
              <a:solidFill>
                <a:srgbClr val="003C46"/>
              </a:solidFill>
              <a:latin typeface="Lexend Deca"/>
              <a:ea typeface="Lexend Deca"/>
              <a:cs typeface="Lexend Deca"/>
              <a:sym typeface="Lexend Deca"/>
            </a:endParaRPr>
          </a:p>
        </p:txBody>
      </p:sp>
      <p:pic>
        <p:nvPicPr>
          <p:cNvPr id="196" name="Google Shape;196;p37"/>
          <p:cNvPicPr preferRelativeResize="0"/>
          <p:nvPr/>
        </p:nvPicPr>
        <p:blipFill>
          <a:blip r:embed="rId7">
            <a:alphaModFix/>
          </a:blip>
          <a:stretch>
            <a:fillRect/>
          </a:stretch>
        </p:blipFill>
        <p:spPr>
          <a:xfrm>
            <a:off x="1108688" y="2735551"/>
            <a:ext cx="2959852" cy="1559400"/>
          </a:xfrm>
          <a:prstGeom prst="rect">
            <a:avLst/>
          </a:prstGeom>
          <a:noFill/>
          <a:ln>
            <a:noFill/>
          </a:ln>
        </p:spPr>
      </p:pic>
      <p:pic>
        <p:nvPicPr>
          <p:cNvPr id="197" name="Google Shape;197;p37"/>
          <p:cNvPicPr preferRelativeResize="0"/>
          <p:nvPr/>
        </p:nvPicPr>
        <p:blipFill>
          <a:blip r:embed="rId8">
            <a:alphaModFix/>
          </a:blip>
          <a:stretch>
            <a:fillRect/>
          </a:stretch>
        </p:blipFill>
        <p:spPr>
          <a:xfrm>
            <a:off x="2298998" y="3395323"/>
            <a:ext cx="274425" cy="282825"/>
          </a:xfrm>
          <a:prstGeom prst="rect">
            <a:avLst/>
          </a:prstGeom>
          <a:noFill/>
          <a:ln>
            <a:noFill/>
          </a:ln>
        </p:spPr>
      </p:pic>
      <p:sp>
        <p:nvSpPr>
          <p:cNvPr id="198" name="Google Shape;198;p37"/>
          <p:cNvSpPr txBox="1"/>
          <p:nvPr/>
        </p:nvSpPr>
        <p:spPr>
          <a:xfrm>
            <a:off x="763200" y="1672600"/>
            <a:ext cx="52086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2"/>
                </a:solidFill>
                <a:latin typeface="Open Sans"/>
                <a:ea typeface="Open Sans"/>
                <a:cs typeface="Open Sans"/>
                <a:sym typeface="Open Sans"/>
              </a:rPr>
              <a:t>Paraphrasing practice</a:t>
            </a:r>
            <a:endParaRPr sz="1700">
              <a:solidFill>
                <a:schemeClr val="dk2"/>
              </a:solidFill>
              <a:latin typeface="Open Sans"/>
              <a:ea typeface="Open Sans"/>
              <a:cs typeface="Open Sans"/>
              <a:sym typeface="Open Sans"/>
            </a:endParaRPr>
          </a:p>
        </p:txBody>
      </p:sp>
      <p:pic>
        <p:nvPicPr>
          <p:cNvPr id="199" name="Google Shape;199;p37"/>
          <p:cNvPicPr preferRelativeResize="0"/>
          <p:nvPr/>
        </p:nvPicPr>
        <p:blipFill>
          <a:blip r:embed="rId9">
            <a:alphaModFix/>
          </a:blip>
          <a:stretch>
            <a:fillRect/>
          </a:stretch>
        </p:blipFill>
        <p:spPr>
          <a:xfrm>
            <a:off x="2987875" y="3607773"/>
            <a:ext cx="5497375" cy="867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6"/>
          <p:cNvSpPr txBox="1"/>
          <p:nvPr/>
        </p:nvSpPr>
        <p:spPr>
          <a:xfrm>
            <a:off x="371400" y="375775"/>
            <a:ext cx="7497000" cy="51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#2: Original Text</a:t>
            </a:r>
            <a:endParaRPr sz="2500">
              <a:solidFill>
                <a:srgbClr val="003C46"/>
              </a:solidFill>
              <a:latin typeface="Lexend Deca"/>
              <a:ea typeface="Lexend Deca"/>
              <a:cs typeface="Lexend Deca"/>
              <a:sym typeface="Lexend Deca"/>
            </a:endParaRPr>
          </a:p>
        </p:txBody>
      </p:sp>
      <p:pic>
        <p:nvPicPr>
          <p:cNvPr id="280" name="Google Shape;280;p46"/>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81" name="Google Shape;281;p4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82" name="Google Shape;282;p46"/>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6"/>
          <p:cNvSpPr txBox="1"/>
          <p:nvPr/>
        </p:nvSpPr>
        <p:spPr>
          <a:xfrm>
            <a:off x="371400" y="1181403"/>
            <a:ext cx="7984800" cy="37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a:ea typeface="Open Sans"/>
                <a:cs typeface="Open Sans"/>
                <a:sym typeface="Open Sans"/>
              </a:rPr>
              <a:t>Waking up in the midst of dreaming dramatically increases your ability to remember the details of the dream. Therefore, try setting an alarm clock to 4½, 6, or 7½ hours after you normally fall asleep. This should awaken you directly from a dream.</a:t>
            </a:r>
            <a:br>
              <a:rPr lang="en" sz="1500">
                <a:solidFill>
                  <a:srgbClr val="003842"/>
                </a:solidFill>
                <a:latin typeface="Open Sans SemiBold"/>
                <a:ea typeface="Open Sans SemiBold"/>
                <a:cs typeface="Open Sans SemiBold"/>
                <a:sym typeface="Open Sans SemiBold"/>
              </a:rPr>
            </a:br>
            <a:br>
              <a:rPr lang="en" sz="1500">
                <a:solidFill>
                  <a:srgbClr val="003842"/>
                </a:solidFill>
                <a:latin typeface="Open Sans SemiBold"/>
                <a:ea typeface="Open Sans SemiBold"/>
                <a:cs typeface="Open Sans SemiBold"/>
                <a:sym typeface="Open Sans SemiBold"/>
              </a:rPr>
            </a:br>
            <a:r>
              <a:rPr lang="en" sz="1000">
                <a:solidFill>
                  <a:schemeClr val="dk2"/>
                </a:solidFill>
                <a:latin typeface="Open Sans"/>
                <a:ea typeface="Open Sans"/>
                <a:cs typeface="Open Sans"/>
                <a:sym typeface="Open Sans"/>
              </a:rPr>
              <a:t>Retrieved from: https://en.wikibooks.org/wiki/Lucid_Dreaming/Dream_Recall</a:t>
            </a:r>
            <a:endParaRPr sz="10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500">
              <a:solidFill>
                <a:srgbClr val="003842"/>
              </a:solidFill>
              <a:latin typeface="Open Sans SemiBold"/>
              <a:ea typeface="Open Sans SemiBold"/>
              <a:cs typeface="Open Sans SemiBold"/>
              <a:sym typeface="Open Sans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txBox="1"/>
          <p:nvPr/>
        </p:nvSpPr>
        <p:spPr>
          <a:xfrm>
            <a:off x="371400" y="375775"/>
            <a:ext cx="7497000" cy="51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#2: Paraphrased Text</a:t>
            </a:r>
            <a:endParaRPr sz="2500">
              <a:solidFill>
                <a:srgbClr val="003C46"/>
              </a:solidFill>
              <a:latin typeface="Lexend Deca"/>
              <a:ea typeface="Lexend Deca"/>
              <a:cs typeface="Lexend Deca"/>
              <a:sym typeface="Lexend Deca"/>
            </a:endParaRPr>
          </a:p>
        </p:txBody>
      </p:sp>
      <p:pic>
        <p:nvPicPr>
          <p:cNvPr id="289" name="Google Shape;289;p47"/>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90" name="Google Shape;290;p4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91" name="Google Shape;291;p47"/>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7"/>
          <p:cNvSpPr txBox="1"/>
          <p:nvPr/>
        </p:nvSpPr>
        <p:spPr>
          <a:xfrm>
            <a:off x="411250" y="1063075"/>
            <a:ext cx="8148300" cy="91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Medium"/>
                <a:ea typeface="Open Sans Medium"/>
                <a:cs typeface="Open Sans Medium"/>
                <a:sym typeface="Open Sans Medium"/>
              </a:rPr>
              <a:t>Original Text: Waking up in the midst of dreaming dramatically increases your ability to remember the details of the dream. Therefore, try setting an alarm clock to 4½, 6, or 7½ hours after you normally fall asleep. This should awaken you directly from a dream.</a:t>
            </a:r>
            <a:endParaRPr sz="1500">
              <a:solidFill>
                <a:srgbClr val="003842"/>
              </a:solidFill>
              <a:latin typeface="Open Sans Medium"/>
              <a:ea typeface="Open Sans Medium"/>
              <a:cs typeface="Open Sans Medium"/>
              <a:sym typeface="Open Sans Medium"/>
            </a:endParaRPr>
          </a:p>
          <a:p>
            <a:pPr indent="0" lvl="0" marL="0" rtl="0" algn="l">
              <a:lnSpc>
                <a:spcPct val="150000"/>
              </a:lnSpc>
              <a:spcBef>
                <a:spcPts val="400"/>
              </a:spcBef>
              <a:spcAft>
                <a:spcPts val="0"/>
              </a:spcAft>
              <a:buNone/>
            </a:pPr>
            <a:r>
              <a:t/>
            </a:r>
            <a:endParaRPr sz="1500">
              <a:solidFill>
                <a:srgbClr val="003842"/>
              </a:solidFill>
              <a:latin typeface="Open Sans Medium"/>
              <a:ea typeface="Open Sans Medium"/>
              <a:cs typeface="Open Sans Medium"/>
              <a:sym typeface="Open Sans Medium"/>
            </a:endParaRPr>
          </a:p>
          <a:p>
            <a:pPr indent="0" lvl="0" marL="0" rtl="0" algn="l">
              <a:lnSpc>
                <a:spcPct val="150000"/>
              </a:lnSpc>
              <a:spcBef>
                <a:spcPts val="400"/>
              </a:spcBef>
              <a:spcAft>
                <a:spcPts val="0"/>
              </a:spcAft>
              <a:buNone/>
            </a:pPr>
            <a:r>
              <a:t/>
            </a:r>
            <a:endParaRPr sz="1500">
              <a:solidFill>
                <a:srgbClr val="003842"/>
              </a:solidFill>
              <a:latin typeface="Open Sans Medium"/>
              <a:ea typeface="Open Sans Medium"/>
              <a:cs typeface="Open Sans Medium"/>
              <a:sym typeface="Open Sans Medium"/>
            </a:endParaRPr>
          </a:p>
          <a:p>
            <a:pPr indent="0" lvl="0" marL="0" rtl="0" algn="l">
              <a:lnSpc>
                <a:spcPct val="150000"/>
              </a:lnSpc>
              <a:spcBef>
                <a:spcPts val="400"/>
              </a:spcBef>
              <a:spcAft>
                <a:spcPts val="0"/>
              </a:spcAft>
              <a:buNone/>
            </a:pPr>
            <a:r>
              <a:t/>
            </a:r>
            <a:endParaRPr sz="1300">
              <a:solidFill>
                <a:srgbClr val="00384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t/>
            </a:r>
            <a:endParaRPr sz="1000">
              <a:solidFill>
                <a:srgbClr val="434343"/>
              </a:solidFill>
              <a:latin typeface="Open Sans"/>
              <a:ea typeface="Open Sans"/>
              <a:cs typeface="Open Sans"/>
              <a:sym typeface="Open Sans"/>
            </a:endParaRPr>
          </a:p>
          <a:p>
            <a:pPr indent="0" lvl="0" marL="0" rtl="0" algn="l">
              <a:lnSpc>
                <a:spcPct val="150000"/>
              </a:lnSpc>
              <a:spcBef>
                <a:spcPts val="1600"/>
              </a:spcBef>
              <a:spcAft>
                <a:spcPts val="1600"/>
              </a:spcAft>
              <a:buNone/>
            </a:pPr>
            <a:r>
              <a:t/>
            </a:r>
            <a:endParaRPr sz="1500">
              <a:solidFill>
                <a:srgbClr val="003842"/>
              </a:solidFill>
              <a:latin typeface="Open Sans SemiBold"/>
              <a:ea typeface="Open Sans SemiBold"/>
              <a:cs typeface="Open Sans SemiBold"/>
              <a:sym typeface="Open Sans SemiBold"/>
            </a:endParaRPr>
          </a:p>
        </p:txBody>
      </p:sp>
      <p:sp>
        <p:nvSpPr>
          <p:cNvPr id="293" name="Google Shape;293;p47"/>
          <p:cNvSpPr txBox="1"/>
          <p:nvPr/>
        </p:nvSpPr>
        <p:spPr>
          <a:xfrm>
            <a:off x="411250" y="2345238"/>
            <a:ext cx="7822200" cy="206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100">
                <a:solidFill>
                  <a:srgbClr val="003C46"/>
                </a:solidFill>
                <a:highlight>
                  <a:srgbClr val="FFFFFF"/>
                </a:highlight>
                <a:latin typeface="Lexend Deca"/>
                <a:ea typeface="Lexend Deca"/>
                <a:cs typeface="Lexend Deca"/>
                <a:sym typeface="Lexend Deca"/>
              </a:rPr>
              <a:t>Paraphrased Text:</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1600"/>
              </a:spcBef>
              <a:spcAft>
                <a:spcPts val="1600"/>
              </a:spcAft>
              <a:buNone/>
            </a:pPr>
            <a:r>
              <a:rPr lang="en" sz="1200">
                <a:solidFill>
                  <a:schemeClr val="dk2"/>
                </a:solidFill>
                <a:highlight>
                  <a:srgbClr val="FFFFFF"/>
                </a:highlight>
                <a:latin typeface="Open Sans"/>
                <a:ea typeface="Open Sans"/>
                <a:cs typeface="Open Sans"/>
                <a:sym typeface="Open Sans"/>
              </a:rPr>
              <a:t>Citation: </a:t>
            </a:r>
            <a:endParaRPr sz="1200">
              <a:solidFill>
                <a:schemeClr val="dk2"/>
              </a:solidFill>
              <a:highlight>
                <a:srgbClr val="FFFFFF"/>
              </a:highlight>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8"/>
          <p:cNvSpPr txBox="1"/>
          <p:nvPr/>
        </p:nvSpPr>
        <p:spPr>
          <a:xfrm>
            <a:off x="371400" y="375775"/>
            <a:ext cx="7497000" cy="51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#3: Original Text</a:t>
            </a:r>
            <a:endParaRPr sz="2500">
              <a:solidFill>
                <a:srgbClr val="003C46"/>
              </a:solidFill>
              <a:latin typeface="Lexend Deca"/>
              <a:ea typeface="Lexend Deca"/>
              <a:cs typeface="Lexend Deca"/>
              <a:sym typeface="Lexend Deca"/>
            </a:endParaRPr>
          </a:p>
        </p:txBody>
      </p:sp>
      <p:pic>
        <p:nvPicPr>
          <p:cNvPr id="299" name="Google Shape;299;p48"/>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300" name="Google Shape;300;p4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301" name="Google Shape;301;p48"/>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8"/>
          <p:cNvSpPr txBox="1"/>
          <p:nvPr/>
        </p:nvSpPr>
        <p:spPr>
          <a:xfrm>
            <a:off x="371400" y="1181403"/>
            <a:ext cx="7984800" cy="37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a:ea typeface="Open Sans"/>
                <a:cs typeface="Open Sans"/>
                <a:sym typeface="Open Sans"/>
              </a:rPr>
              <a:t>The most important part of improving your dream recall is keeping a dream journal (or a dream diary). Virtually any medium will do; an office notebook, artist’s sketchpad, an online journal, a sheet of paper, or even a Dictaphone — whatever is easiest for you.</a:t>
            </a:r>
            <a:br>
              <a:rPr lang="en" sz="1500">
                <a:solidFill>
                  <a:srgbClr val="003842"/>
                </a:solidFill>
                <a:latin typeface="Open Sans SemiBold"/>
                <a:ea typeface="Open Sans SemiBold"/>
                <a:cs typeface="Open Sans SemiBold"/>
                <a:sym typeface="Open Sans SemiBold"/>
              </a:rPr>
            </a:br>
            <a:br>
              <a:rPr lang="en" sz="1500">
                <a:solidFill>
                  <a:srgbClr val="003842"/>
                </a:solidFill>
                <a:latin typeface="Open Sans SemiBold"/>
                <a:ea typeface="Open Sans SemiBold"/>
                <a:cs typeface="Open Sans SemiBold"/>
                <a:sym typeface="Open Sans SemiBold"/>
              </a:rPr>
            </a:br>
            <a:r>
              <a:rPr lang="en" sz="1000">
                <a:solidFill>
                  <a:schemeClr val="dk2"/>
                </a:solidFill>
                <a:latin typeface="Open Sans"/>
                <a:ea typeface="Open Sans"/>
                <a:cs typeface="Open Sans"/>
                <a:sym typeface="Open Sans"/>
              </a:rPr>
              <a:t>Retrieved from: https://en.wikibooks.org/wiki/Lucid_Dreaming/Dream_Recall</a:t>
            </a:r>
            <a:endParaRPr sz="10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500">
              <a:solidFill>
                <a:srgbClr val="003842"/>
              </a:solidFill>
              <a:latin typeface="Open Sans SemiBold"/>
              <a:ea typeface="Open Sans SemiBold"/>
              <a:cs typeface="Open Sans SemiBold"/>
              <a:sym typeface="Open Sans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9"/>
          <p:cNvSpPr txBox="1"/>
          <p:nvPr/>
        </p:nvSpPr>
        <p:spPr>
          <a:xfrm>
            <a:off x="371400" y="375775"/>
            <a:ext cx="7497000" cy="51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#3: Paraphrased Text</a:t>
            </a:r>
            <a:endParaRPr sz="2500">
              <a:solidFill>
                <a:srgbClr val="003C46"/>
              </a:solidFill>
              <a:latin typeface="Lexend Deca"/>
              <a:ea typeface="Lexend Deca"/>
              <a:cs typeface="Lexend Deca"/>
              <a:sym typeface="Lexend Deca"/>
            </a:endParaRPr>
          </a:p>
        </p:txBody>
      </p:sp>
      <p:pic>
        <p:nvPicPr>
          <p:cNvPr id="308" name="Google Shape;308;p49"/>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309" name="Google Shape;309;p4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310" name="Google Shape;310;p49"/>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9"/>
          <p:cNvSpPr txBox="1"/>
          <p:nvPr/>
        </p:nvSpPr>
        <p:spPr>
          <a:xfrm>
            <a:off x="411250" y="1063075"/>
            <a:ext cx="8148300" cy="91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Medium"/>
                <a:ea typeface="Open Sans Medium"/>
                <a:cs typeface="Open Sans Medium"/>
                <a:sym typeface="Open Sans Medium"/>
              </a:rPr>
              <a:t>Original Text: The most important part of improving your dream recall is keeping a dream journal (or a dream diary). Virtually any medium will do; an office notebook, artist’s sketchpad, an online journal, a sheet of paper, or even a Dictaphone — whatever is easiest for you.</a:t>
            </a:r>
            <a:endParaRPr sz="1500">
              <a:solidFill>
                <a:srgbClr val="003842"/>
              </a:solidFill>
              <a:latin typeface="Open Sans Medium"/>
              <a:ea typeface="Open Sans Medium"/>
              <a:cs typeface="Open Sans Medium"/>
              <a:sym typeface="Open Sans Medium"/>
            </a:endParaRPr>
          </a:p>
          <a:p>
            <a:pPr indent="0" lvl="0" marL="0" rtl="0" algn="l">
              <a:lnSpc>
                <a:spcPct val="150000"/>
              </a:lnSpc>
              <a:spcBef>
                <a:spcPts val="1600"/>
              </a:spcBef>
              <a:spcAft>
                <a:spcPts val="1600"/>
              </a:spcAft>
              <a:buNone/>
            </a:pPr>
            <a:r>
              <a:t/>
            </a:r>
            <a:endParaRPr sz="1500">
              <a:solidFill>
                <a:srgbClr val="003842"/>
              </a:solidFill>
              <a:latin typeface="Open Sans Medium"/>
              <a:ea typeface="Open Sans Medium"/>
              <a:cs typeface="Open Sans Medium"/>
              <a:sym typeface="Open Sans Medium"/>
            </a:endParaRPr>
          </a:p>
        </p:txBody>
      </p:sp>
      <p:sp>
        <p:nvSpPr>
          <p:cNvPr id="312" name="Google Shape;312;p49"/>
          <p:cNvSpPr txBox="1"/>
          <p:nvPr/>
        </p:nvSpPr>
        <p:spPr>
          <a:xfrm>
            <a:off x="411250" y="2669963"/>
            <a:ext cx="7822200" cy="168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100">
                <a:solidFill>
                  <a:srgbClr val="003C46"/>
                </a:solidFill>
                <a:highlight>
                  <a:srgbClr val="FFFFFF"/>
                </a:highlight>
                <a:latin typeface="Lexend Deca"/>
                <a:ea typeface="Lexend Deca"/>
                <a:cs typeface="Lexend Deca"/>
                <a:sym typeface="Lexend Deca"/>
              </a:rPr>
              <a:t>Paraphrased Text:</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1600"/>
              </a:spcBef>
              <a:spcAft>
                <a:spcPts val="1600"/>
              </a:spcAft>
              <a:buNone/>
            </a:pPr>
            <a:r>
              <a:rPr lang="en" sz="1200">
                <a:solidFill>
                  <a:schemeClr val="dk2"/>
                </a:solidFill>
                <a:highlight>
                  <a:srgbClr val="FFFFFF"/>
                </a:highlight>
                <a:latin typeface="Open Sans"/>
                <a:ea typeface="Open Sans"/>
                <a:cs typeface="Open Sans"/>
                <a:sym typeface="Open Sans"/>
              </a:rPr>
              <a:t>Citation: </a:t>
            </a:r>
            <a:endParaRPr sz="1200">
              <a:solidFill>
                <a:schemeClr val="dk2"/>
              </a:solidFill>
              <a:highlight>
                <a:srgbClr val="FFFFFF"/>
              </a:highlight>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0"/>
          <p:cNvSpPr txBox="1"/>
          <p:nvPr/>
        </p:nvSpPr>
        <p:spPr>
          <a:xfrm>
            <a:off x="371400" y="375775"/>
            <a:ext cx="7497000" cy="51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#4: Original Text</a:t>
            </a:r>
            <a:endParaRPr sz="2500">
              <a:solidFill>
                <a:srgbClr val="003C46"/>
              </a:solidFill>
              <a:latin typeface="Lexend Deca"/>
              <a:ea typeface="Lexend Deca"/>
              <a:cs typeface="Lexend Deca"/>
              <a:sym typeface="Lexend Deca"/>
            </a:endParaRPr>
          </a:p>
        </p:txBody>
      </p:sp>
      <p:pic>
        <p:nvPicPr>
          <p:cNvPr id="318" name="Google Shape;318;p50"/>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319" name="Google Shape;319;p5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320" name="Google Shape;320;p50"/>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0"/>
          <p:cNvSpPr txBox="1"/>
          <p:nvPr/>
        </p:nvSpPr>
        <p:spPr>
          <a:xfrm>
            <a:off x="371400" y="1181403"/>
            <a:ext cx="7984800" cy="37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a:ea typeface="Open Sans"/>
                <a:cs typeface="Open Sans"/>
                <a:sym typeface="Open Sans"/>
              </a:rPr>
              <a:t>It is also possible that dream time doesn't strictly correspond to real time. Days may pass in a dream during a single night's sleep. Dreams which seem to last for hours while you have them have sometimes been found to actually have a duration of only a few minutes.</a:t>
            </a:r>
            <a:br>
              <a:rPr lang="en" sz="1500">
                <a:solidFill>
                  <a:srgbClr val="003842"/>
                </a:solidFill>
                <a:latin typeface="Open Sans SemiBold"/>
                <a:ea typeface="Open Sans SemiBold"/>
                <a:cs typeface="Open Sans SemiBold"/>
                <a:sym typeface="Open Sans SemiBold"/>
              </a:rPr>
            </a:br>
            <a:br>
              <a:rPr lang="en" sz="1500">
                <a:solidFill>
                  <a:srgbClr val="003842"/>
                </a:solidFill>
                <a:latin typeface="Open Sans SemiBold"/>
                <a:ea typeface="Open Sans SemiBold"/>
                <a:cs typeface="Open Sans SemiBold"/>
                <a:sym typeface="Open Sans SemiBold"/>
              </a:rPr>
            </a:br>
            <a:r>
              <a:rPr lang="en" sz="1000">
                <a:solidFill>
                  <a:schemeClr val="dk2"/>
                </a:solidFill>
                <a:latin typeface="Open Sans"/>
                <a:ea typeface="Open Sans"/>
                <a:cs typeface="Open Sans"/>
                <a:sym typeface="Open Sans"/>
              </a:rPr>
              <a:t>Retrieved from: https://en.wikibooks.org/wiki/Lucid_Dreaming/Dream_Recall</a:t>
            </a:r>
            <a:endParaRPr sz="10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0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500">
              <a:solidFill>
                <a:srgbClr val="003842"/>
              </a:solidFill>
              <a:latin typeface="Open Sans SemiBold"/>
              <a:ea typeface="Open Sans SemiBold"/>
              <a:cs typeface="Open Sans SemiBold"/>
              <a:sym typeface="Open Sans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1"/>
          <p:cNvSpPr txBox="1"/>
          <p:nvPr/>
        </p:nvSpPr>
        <p:spPr>
          <a:xfrm>
            <a:off x="371400" y="375775"/>
            <a:ext cx="7497000" cy="51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#4: Paraphrased Text</a:t>
            </a:r>
            <a:endParaRPr sz="2500">
              <a:solidFill>
                <a:srgbClr val="003C46"/>
              </a:solidFill>
              <a:latin typeface="Lexend Deca"/>
              <a:ea typeface="Lexend Deca"/>
              <a:cs typeface="Lexend Deca"/>
              <a:sym typeface="Lexend Deca"/>
            </a:endParaRPr>
          </a:p>
        </p:txBody>
      </p:sp>
      <p:pic>
        <p:nvPicPr>
          <p:cNvPr id="327" name="Google Shape;327;p51"/>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328" name="Google Shape;328;p5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329" name="Google Shape;329;p51"/>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1"/>
          <p:cNvSpPr txBox="1"/>
          <p:nvPr/>
        </p:nvSpPr>
        <p:spPr>
          <a:xfrm>
            <a:off x="411250" y="1063075"/>
            <a:ext cx="8148300" cy="91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Medium"/>
                <a:ea typeface="Open Sans Medium"/>
                <a:cs typeface="Open Sans Medium"/>
                <a:sym typeface="Open Sans Medium"/>
              </a:rPr>
              <a:t>Original Text: It is also possible that dream time doesn't strictly correspond to real time. Days may pass in a dream during a single night's sleep. Dreams which seem to last for hours while you have them have sometimes been found to actually have a duration of only a few minutes.</a:t>
            </a:r>
            <a:endParaRPr sz="1500">
              <a:solidFill>
                <a:srgbClr val="003842"/>
              </a:solidFill>
              <a:latin typeface="Open Sans Medium"/>
              <a:ea typeface="Open Sans Medium"/>
              <a:cs typeface="Open Sans Medium"/>
              <a:sym typeface="Open Sans Medium"/>
            </a:endParaRPr>
          </a:p>
          <a:p>
            <a:pPr indent="0" lvl="0" marL="0" rtl="0" algn="l">
              <a:lnSpc>
                <a:spcPct val="150000"/>
              </a:lnSpc>
              <a:spcBef>
                <a:spcPts val="1600"/>
              </a:spcBef>
              <a:spcAft>
                <a:spcPts val="0"/>
              </a:spcAft>
              <a:buNone/>
            </a:pPr>
            <a:r>
              <a:t/>
            </a:r>
            <a:endParaRPr sz="1500">
              <a:solidFill>
                <a:srgbClr val="003842"/>
              </a:solidFill>
              <a:latin typeface="Open Sans Medium"/>
              <a:ea typeface="Open Sans Medium"/>
              <a:cs typeface="Open Sans Medium"/>
              <a:sym typeface="Open Sans Medium"/>
            </a:endParaRPr>
          </a:p>
          <a:p>
            <a:pPr indent="0" lvl="0" marL="0" rtl="0" algn="l">
              <a:lnSpc>
                <a:spcPct val="150000"/>
              </a:lnSpc>
              <a:spcBef>
                <a:spcPts val="1600"/>
              </a:spcBef>
              <a:spcAft>
                <a:spcPts val="1600"/>
              </a:spcAft>
              <a:buNone/>
            </a:pPr>
            <a:r>
              <a:t/>
            </a:r>
            <a:endParaRPr sz="1500">
              <a:solidFill>
                <a:srgbClr val="003842"/>
              </a:solidFill>
              <a:latin typeface="Open Sans Medium"/>
              <a:ea typeface="Open Sans Medium"/>
              <a:cs typeface="Open Sans Medium"/>
              <a:sym typeface="Open Sans Medium"/>
            </a:endParaRPr>
          </a:p>
        </p:txBody>
      </p:sp>
      <p:sp>
        <p:nvSpPr>
          <p:cNvPr id="331" name="Google Shape;331;p51"/>
          <p:cNvSpPr txBox="1"/>
          <p:nvPr/>
        </p:nvSpPr>
        <p:spPr>
          <a:xfrm>
            <a:off x="411250" y="2669963"/>
            <a:ext cx="7822200" cy="168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100">
                <a:solidFill>
                  <a:srgbClr val="003C46"/>
                </a:solidFill>
                <a:highlight>
                  <a:srgbClr val="FFFFFF"/>
                </a:highlight>
                <a:latin typeface="Lexend Deca"/>
                <a:ea typeface="Lexend Deca"/>
                <a:cs typeface="Lexend Deca"/>
                <a:sym typeface="Lexend Deca"/>
              </a:rPr>
              <a:t>Paraphrased Text:</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1600"/>
              </a:spcBef>
              <a:spcAft>
                <a:spcPts val="1600"/>
              </a:spcAft>
              <a:buNone/>
            </a:pPr>
            <a:r>
              <a:rPr lang="en" sz="1200">
                <a:solidFill>
                  <a:schemeClr val="dk2"/>
                </a:solidFill>
                <a:highlight>
                  <a:srgbClr val="FFFFFF"/>
                </a:highlight>
                <a:latin typeface="Open Sans"/>
                <a:ea typeface="Open Sans"/>
                <a:cs typeface="Open Sans"/>
                <a:sym typeface="Open Sans"/>
              </a:rPr>
              <a:t>Citation: </a:t>
            </a:r>
            <a:endParaRPr sz="1200">
              <a:solidFill>
                <a:schemeClr val="dk2"/>
              </a:solidFill>
              <a:highlight>
                <a:srgbClr val="FFFFFF"/>
              </a:highlight>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2"/>
          <p:cNvSpPr txBox="1"/>
          <p:nvPr>
            <p:ph type="title"/>
          </p:nvPr>
        </p:nvSpPr>
        <p:spPr>
          <a:xfrm>
            <a:off x="763200" y="1422325"/>
            <a:ext cx="64194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Great job! </a:t>
            </a:r>
            <a:endParaRPr/>
          </a:p>
          <a:p>
            <a:pPr indent="0" lvl="0" marL="0" rtl="0" algn="l">
              <a:spcBef>
                <a:spcPts val="0"/>
              </a:spcBef>
              <a:spcAft>
                <a:spcPts val="0"/>
              </a:spcAft>
              <a:buNone/>
            </a:pPr>
            <a:r>
              <a:rPr lang="en"/>
              <a:t>You are a paraphrasing wiz!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8"/>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Example #1: Original Text</a:t>
            </a:r>
            <a:endParaRPr sz="2500">
              <a:solidFill>
                <a:srgbClr val="003C46"/>
              </a:solidFill>
              <a:latin typeface="Lexend Deca"/>
              <a:ea typeface="Lexend Deca"/>
              <a:cs typeface="Lexend Deca"/>
              <a:sym typeface="Lexend Deca"/>
            </a:endParaRPr>
          </a:p>
          <a:p>
            <a:pPr indent="0" lvl="0" marL="0" rtl="0" algn="l">
              <a:lnSpc>
                <a:spcPct val="100000"/>
              </a:lnSpc>
              <a:spcBef>
                <a:spcPts val="0"/>
              </a:spcBef>
              <a:spcAft>
                <a:spcPts val="0"/>
              </a:spcAft>
              <a:buNone/>
            </a:pPr>
            <a:r>
              <a:t/>
            </a:r>
            <a:endParaRPr sz="2500">
              <a:solidFill>
                <a:srgbClr val="003C46"/>
              </a:solidFill>
              <a:latin typeface="Lexend Deca"/>
              <a:ea typeface="Lexend Deca"/>
              <a:cs typeface="Lexend Deca"/>
              <a:sym typeface="Lexend Deca"/>
            </a:endParaRPr>
          </a:p>
        </p:txBody>
      </p:sp>
      <p:pic>
        <p:nvPicPr>
          <p:cNvPr id="205" name="Google Shape;205;p38"/>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06" name="Google Shape;206;p3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07" name="Google Shape;207;p38"/>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8"/>
          <p:cNvSpPr txBox="1"/>
          <p:nvPr/>
        </p:nvSpPr>
        <p:spPr>
          <a:xfrm>
            <a:off x="411250" y="2501300"/>
            <a:ext cx="8899200" cy="1516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00">
                <a:solidFill>
                  <a:schemeClr val="dk2"/>
                </a:solidFill>
                <a:highlight>
                  <a:srgbClr val="FFFFFF"/>
                </a:highlight>
                <a:latin typeface="Open Sans"/>
                <a:ea typeface="Open Sans"/>
                <a:cs typeface="Open Sans"/>
                <a:sym typeface="Open Sans"/>
              </a:rPr>
              <a:t>Retrieved from:https://en.wikibooks.org/wiki/Muggles%27_Guide_to_Harry_Potter/Books/Philosopher%27s_Stone/Chapter_5</a:t>
            </a:r>
            <a:endParaRPr sz="1000">
              <a:solidFill>
                <a:schemeClr val="dk2"/>
              </a:solidFill>
              <a:latin typeface="Open Sans"/>
              <a:ea typeface="Open Sans"/>
              <a:cs typeface="Open Sans"/>
              <a:sym typeface="Open Sans"/>
            </a:endParaRPr>
          </a:p>
          <a:p>
            <a:pPr indent="0" lvl="0" marL="0" rtl="0" algn="l">
              <a:lnSpc>
                <a:spcPct val="125454"/>
              </a:lnSpc>
              <a:spcBef>
                <a:spcPts val="400"/>
              </a:spcBef>
              <a:spcAft>
                <a:spcPts val="0"/>
              </a:spcAft>
              <a:buNone/>
            </a:pPr>
            <a:r>
              <a:t/>
            </a:r>
            <a:endParaRPr sz="1000">
              <a:solidFill>
                <a:srgbClr val="003842"/>
              </a:solidFill>
              <a:latin typeface="Open Sans SemiBold"/>
              <a:ea typeface="Open Sans SemiBold"/>
              <a:cs typeface="Open Sans SemiBold"/>
              <a:sym typeface="Open Sans SemiBold"/>
            </a:endParaRPr>
          </a:p>
          <a:p>
            <a:pPr indent="0" lvl="0" marL="0" rtl="0" algn="l">
              <a:lnSpc>
                <a:spcPct val="115000"/>
              </a:lnSpc>
              <a:spcBef>
                <a:spcPts val="0"/>
              </a:spcBef>
              <a:spcAft>
                <a:spcPts val="0"/>
              </a:spcAft>
              <a:buNone/>
            </a:pPr>
            <a:r>
              <a:t/>
            </a:r>
            <a:endParaRPr sz="1000">
              <a:solidFill>
                <a:srgbClr val="434343"/>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000">
              <a:solidFill>
                <a:srgbClr val="003842"/>
              </a:solidFill>
              <a:latin typeface="Open Sans SemiBold"/>
              <a:ea typeface="Open Sans SemiBold"/>
              <a:cs typeface="Open Sans SemiBold"/>
              <a:sym typeface="Open Sans SemiBold"/>
            </a:endParaRPr>
          </a:p>
        </p:txBody>
      </p:sp>
      <p:sp>
        <p:nvSpPr>
          <p:cNvPr id="209" name="Google Shape;209;p38"/>
          <p:cNvSpPr txBox="1"/>
          <p:nvPr/>
        </p:nvSpPr>
        <p:spPr>
          <a:xfrm>
            <a:off x="411250" y="1063075"/>
            <a:ext cx="7764300" cy="91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Medium"/>
                <a:ea typeface="Open Sans Medium"/>
                <a:cs typeface="Open Sans Medium"/>
                <a:sym typeface="Open Sans Medium"/>
              </a:rPr>
              <a:t>Original Text: </a:t>
            </a:r>
            <a:r>
              <a:rPr lang="en" sz="1500">
                <a:solidFill>
                  <a:srgbClr val="003842"/>
                </a:solidFill>
                <a:latin typeface="Open Sans Medium"/>
                <a:ea typeface="Open Sans Medium"/>
                <a:cs typeface="Open Sans Medium"/>
                <a:sym typeface="Open Sans Medium"/>
              </a:rPr>
              <a:t>Wizards have secretly co-existed alongside the Muggle world for centuries. To reflect this side-by-side (and occasionally intersecting) existence with humans, the author has cleverly named the wizard business district Diagon Alley (diagonally).</a:t>
            </a:r>
            <a:endParaRPr sz="1500">
              <a:solidFill>
                <a:schemeClr val="dk2"/>
              </a:solidFill>
              <a:latin typeface="Open Sans"/>
              <a:ea typeface="Open Sans"/>
              <a:cs typeface="Open Sans"/>
              <a:sym typeface="Open Sans"/>
            </a:endParaRPr>
          </a:p>
          <a:p>
            <a:pPr indent="0" lvl="0" marL="0" rtl="0" algn="l">
              <a:lnSpc>
                <a:spcPct val="125454"/>
              </a:lnSpc>
              <a:spcBef>
                <a:spcPts val="400"/>
              </a:spcBef>
              <a:spcAft>
                <a:spcPts val="0"/>
              </a:spcAft>
              <a:buNone/>
            </a:pPr>
            <a:r>
              <a:t/>
            </a:r>
            <a:endParaRPr sz="1300">
              <a:solidFill>
                <a:srgbClr val="003842"/>
              </a:solidFill>
              <a:latin typeface="Open Sans SemiBold"/>
              <a:ea typeface="Open Sans SemiBold"/>
              <a:cs typeface="Open Sans SemiBold"/>
              <a:sym typeface="Open Sans SemiBold"/>
            </a:endParaRPr>
          </a:p>
          <a:p>
            <a:pPr indent="0" lvl="0" marL="0" rtl="0" algn="l">
              <a:lnSpc>
                <a:spcPct val="115000"/>
              </a:lnSpc>
              <a:spcBef>
                <a:spcPts val="0"/>
              </a:spcBef>
              <a:spcAft>
                <a:spcPts val="1600"/>
              </a:spcAft>
              <a:buNone/>
            </a:pPr>
            <a:r>
              <a:t/>
            </a:r>
            <a:endParaRPr sz="1500">
              <a:solidFill>
                <a:srgbClr val="003842"/>
              </a:solidFill>
              <a:latin typeface="Open Sans SemiBold"/>
              <a:ea typeface="Open Sans SemiBold"/>
              <a:cs typeface="Open Sans SemiBold"/>
              <a:sym typeface="Open Sa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9"/>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Example #1: Paraphrased Text</a:t>
            </a:r>
            <a:endParaRPr sz="2500">
              <a:solidFill>
                <a:srgbClr val="003C46"/>
              </a:solidFill>
              <a:latin typeface="Lexend Deca"/>
              <a:ea typeface="Lexend Deca"/>
              <a:cs typeface="Lexend Deca"/>
              <a:sym typeface="Lexend Deca"/>
            </a:endParaRPr>
          </a:p>
        </p:txBody>
      </p:sp>
      <p:pic>
        <p:nvPicPr>
          <p:cNvPr id="215" name="Google Shape;215;p39"/>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16" name="Google Shape;216;p3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17" name="Google Shape;217;p39"/>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9"/>
          <p:cNvSpPr txBox="1"/>
          <p:nvPr/>
        </p:nvSpPr>
        <p:spPr>
          <a:xfrm>
            <a:off x="411250" y="1063075"/>
            <a:ext cx="7606200" cy="91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Medium"/>
                <a:ea typeface="Open Sans Medium"/>
                <a:cs typeface="Open Sans Medium"/>
                <a:sym typeface="Open Sans Medium"/>
              </a:rPr>
              <a:t>Wizards have secretly co-existed alongside the Muggle world for centuries. To reflect this side-by-side (and occasionally intersecting) existence with humans, the author has cleverly named the wizard business district Diagon Alley (diagonally).</a:t>
            </a:r>
            <a:endParaRPr sz="1500">
              <a:solidFill>
                <a:schemeClr val="dk2"/>
              </a:solidFill>
              <a:latin typeface="Open Sans"/>
              <a:ea typeface="Open Sans"/>
              <a:cs typeface="Open Sans"/>
              <a:sym typeface="Open Sans"/>
            </a:endParaRPr>
          </a:p>
          <a:p>
            <a:pPr indent="0" lvl="0" marL="0" rtl="0" algn="l">
              <a:lnSpc>
                <a:spcPct val="150000"/>
              </a:lnSpc>
              <a:spcBef>
                <a:spcPts val="400"/>
              </a:spcBef>
              <a:spcAft>
                <a:spcPts val="0"/>
              </a:spcAft>
              <a:buNone/>
            </a:pPr>
            <a:r>
              <a:t/>
            </a:r>
            <a:endParaRPr sz="1300">
              <a:solidFill>
                <a:srgbClr val="00384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t/>
            </a:r>
            <a:endParaRPr sz="1000">
              <a:solidFill>
                <a:srgbClr val="434343"/>
              </a:solidFill>
              <a:latin typeface="Open Sans"/>
              <a:ea typeface="Open Sans"/>
              <a:cs typeface="Open Sans"/>
              <a:sym typeface="Open Sans"/>
            </a:endParaRPr>
          </a:p>
          <a:p>
            <a:pPr indent="0" lvl="0" marL="0" rtl="0" algn="l">
              <a:lnSpc>
                <a:spcPct val="150000"/>
              </a:lnSpc>
              <a:spcBef>
                <a:spcPts val="1600"/>
              </a:spcBef>
              <a:spcAft>
                <a:spcPts val="1600"/>
              </a:spcAft>
              <a:buNone/>
            </a:pPr>
            <a:r>
              <a:t/>
            </a:r>
            <a:endParaRPr sz="1500">
              <a:solidFill>
                <a:srgbClr val="003842"/>
              </a:solidFill>
              <a:latin typeface="Open Sans SemiBold"/>
              <a:ea typeface="Open Sans SemiBold"/>
              <a:cs typeface="Open Sans SemiBold"/>
              <a:sym typeface="Open Sans SemiBold"/>
            </a:endParaRPr>
          </a:p>
        </p:txBody>
      </p:sp>
      <p:sp>
        <p:nvSpPr>
          <p:cNvPr id="219" name="Google Shape;219;p39"/>
          <p:cNvSpPr txBox="1"/>
          <p:nvPr/>
        </p:nvSpPr>
        <p:spPr>
          <a:xfrm>
            <a:off x="411250" y="2273700"/>
            <a:ext cx="7822200" cy="243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100">
                <a:solidFill>
                  <a:srgbClr val="003C46"/>
                </a:solidFill>
                <a:highlight>
                  <a:srgbClr val="FFFFFF"/>
                </a:highlight>
                <a:latin typeface="Lexend Deca"/>
                <a:ea typeface="Lexend Deca"/>
                <a:cs typeface="Lexend Deca"/>
                <a:sym typeface="Lexend Deca"/>
              </a:rPr>
              <a:t>Paraphrased Text:</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1600"/>
              </a:spcBef>
              <a:spcAft>
                <a:spcPts val="1600"/>
              </a:spcAft>
              <a:buNone/>
            </a:pPr>
            <a:r>
              <a:rPr lang="en" sz="1200">
                <a:solidFill>
                  <a:schemeClr val="dk2"/>
                </a:solidFill>
                <a:highlight>
                  <a:srgbClr val="FFFFFF"/>
                </a:highlight>
                <a:latin typeface="Open Sans"/>
                <a:ea typeface="Open Sans"/>
                <a:cs typeface="Open Sans"/>
                <a:sym typeface="Open Sans"/>
              </a:rPr>
              <a:t>Citation: </a:t>
            </a:r>
            <a:endParaRPr sz="1200">
              <a:solidFill>
                <a:schemeClr val="dk2"/>
              </a:solidFill>
              <a:highlight>
                <a:srgbClr val="FFFFFF"/>
              </a:highlight>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nvSpPr>
        <p:spPr>
          <a:xfrm>
            <a:off x="371400" y="375775"/>
            <a:ext cx="7497000" cy="58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Example #2: Original Text</a:t>
            </a:r>
            <a:endParaRPr sz="2500">
              <a:solidFill>
                <a:srgbClr val="003C46"/>
              </a:solidFill>
              <a:latin typeface="Lexend Deca"/>
              <a:ea typeface="Lexend Deca"/>
              <a:cs typeface="Lexend Deca"/>
              <a:sym typeface="Lexend Deca"/>
            </a:endParaRPr>
          </a:p>
        </p:txBody>
      </p:sp>
      <p:pic>
        <p:nvPicPr>
          <p:cNvPr id="225" name="Google Shape;225;p40"/>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26" name="Google Shape;226;p4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27" name="Google Shape;227;p40"/>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0"/>
          <p:cNvSpPr txBox="1"/>
          <p:nvPr/>
        </p:nvSpPr>
        <p:spPr>
          <a:xfrm>
            <a:off x="411250" y="1063075"/>
            <a:ext cx="8127300" cy="91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Medium"/>
                <a:ea typeface="Open Sans Medium"/>
                <a:cs typeface="Open Sans Medium"/>
                <a:sym typeface="Open Sans Medium"/>
              </a:rPr>
              <a:t>Its seedy, dark underbelly is Knockturn Alley (nocturnally), where many Dark wizards ply their trade or otherwise engage in unsavory or illegal activities. These dark and light     areas come to represent themes of good.  and evil that permeate the series.</a:t>
            </a:r>
            <a:endParaRPr sz="1500">
              <a:solidFill>
                <a:srgbClr val="003842"/>
              </a:solidFill>
              <a:latin typeface="Open Sans Medium"/>
              <a:ea typeface="Open Sans Medium"/>
              <a:cs typeface="Open Sans Medium"/>
              <a:sym typeface="Open Sans Medium"/>
            </a:endParaRPr>
          </a:p>
          <a:p>
            <a:pPr indent="0" lvl="0" marL="0" rtl="0" algn="l">
              <a:lnSpc>
                <a:spcPct val="150000"/>
              </a:lnSpc>
              <a:spcBef>
                <a:spcPts val="400"/>
              </a:spcBef>
              <a:spcAft>
                <a:spcPts val="0"/>
              </a:spcAft>
              <a:buNone/>
            </a:pPr>
            <a:r>
              <a:t/>
            </a:r>
            <a:endParaRPr sz="1500">
              <a:solidFill>
                <a:schemeClr val="dk2"/>
              </a:solidFill>
              <a:latin typeface="Open Sans"/>
              <a:ea typeface="Open Sans"/>
              <a:cs typeface="Open Sans"/>
              <a:sym typeface="Open Sans"/>
            </a:endParaRPr>
          </a:p>
          <a:p>
            <a:pPr indent="0" lvl="0" marL="0" rtl="0" algn="l">
              <a:lnSpc>
                <a:spcPct val="150000"/>
              </a:lnSpc>
              <a:spcBef>
                <a:spcPts val="400"/>
              </a:spcBef>
              <a:spcAft>
                <a:spcPts val="0"/>
              </a:spcAft>
              <a:buNone/>
            </a:pPr>
            <a:r>
              <a:rPr lang="en" sz="1000">
                <a:solidFill>
                  <a:schemeClr val="dk2"/>
                </a:solidFill>
                <a:highlight>
                  <a:srgbClr val="FFFFFF"/>
                </a:highlight>
                <a:latin typeface="Open Sans"/>
                <a:ea typeface="Open Sans"/>
                <a:cs typeface="Open Sans"/>
                <a:sym typeface="Open Sans"/>
              </a:rPr>
              <a:t>Retrieved from: https://en.wikibooks.org/wiki/Muggles%27_Guide_to_Harry_Potter/Books/Philosopher%27s_Stone/Chapter_5</a:t>
            </a:r>
            <a:endParaRPr sz="1700">
              <a:solidFill>
                <a:schemeClr val="dk2"/>
              </a:solidFill>
              <a:latin typeface="Open Sans"/>
              <a:ea typeface="Open Sans"/>
              <a:cs typeface="Open Sans"/>
              <a:sym typeface="Open Sans"/>
            </a:endParaRPr>
          </a:p>
          <a:p>
            <a:pPr indent="0" lvl="0" marL="0" rtl="0" algn="l">
              <a:lnSpc>
                <a:spcPct val="125454"/>
              </a:lnSpc>
              <a:spcBef>
                <a:spcPts val="400"/>
              </a:spcBef>
              <a:spcAft>
                <a:spcPts val="0"/>
              </a:spcAft>
              <a:buNone/>
            </a:pPr>
            <a:r>
              <a:t/>
            </a:r>
            <a:endParaRPr sz="1300">
              <a:solidFill>
                <a:srgbClr val="003842"/>
              </a:solidFill>
              <a:latin typeface="Open Sans SemiBold"/>
              <a:ea typeface="Open Sans SemiBold"/>
              <a:cs typeface="Open Sans SemiBold"/>
              <a:sym typeface="Open Sans SemiBold"/>
            </a:endParaRPr>
          </a:p>
          <a:p>
            <a:pPr indent="0" lvl="0" marL="0" rtl="0" algn="l">
              <a:lnSpc>
                <a:spcPct val="115000"/>
              </a:lnSpc>
              <a:spcBef>
                <a:spcPts val="0"/>
              </a:spcBef>
              <a:spcAft>
                <a:spcPts val="0"/>
              </a:spcAft>
              <a:buNone/>
            </a:pPr>
            <a:r>
              <a:t/>
            </a:r>
            <a:endParaRPr sz="1000">
              <a:solidFill>
                <a:srgbClr val="434343"/>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500">
              <a:solidFill>
                <a:srgbClr val="003842"/>
              </a:solidFill>
              <a:latin typeface="Open Sans SemiBold"/>
              <a:ea typeface="Open Sans SemiBold"/>
              <a:cs typeface="Open Sans SemiBold"/>
              <a:sym typeface="Open Sa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1"/>
          <p:cNvSpPr txBox="1"/>
          <p:nvPr/>
        </p:nvSpPr>
        <p:spPr>
          <a:xfrm>
            <a:off x="371400" y="375775"/>
            <a:ext cx="7497000" cy="101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Example #2: Paraphrased Text</a:t>
            </a:r>
            <a:endParaRPr sz="2500">
              <a:solidFill>
                <a:srgbClr val="003C46"/>
              </a:solidFill>
              <a:latin typeface="Lexend Deca"/>
              <a:ea typeface="Lexend Deca"/>
              <a:cs typeface="Lexend Deca"/>
              <a:sym typeface="Lexend Deca"/>
            </a:endParaRPr>
          </a:p>
        </p:txBody>
      </p:sp>
      <p:pic>
        <p:nvPicPr>
          <p:cNvPr id="234" name="Google Shape;234;p41"/>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35" name="Google Shape;235;p4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36" name="Google Shape;236;p41"/>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1"/>
          <p:cNvSpPr txBox="1"/>
          <p:nvPr/>
        </p:nvSpPr>
        <p:spPr>
          <a:xfrm>
            <a:off x="411250" y="1063075"/>
            <a:ext cx="8127300" cy="91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Medium"/>
                <a:ea typeface="Open Sans Medium"/>
                <a:cs typeface="Open Sans Medium"/>
                <a:sym typeface="Open Sans Medium"/>
              </a:rPr>
              <a:t>Original Text: Its seedy, dark underbelly is Knockturn Alley (nocturnally), where many Dark wizards ply their trade or otherwise engage in unsavory or illegal activities. These dark and light areas come to represent themes of good and evil that permeate the series.</a:t>
            </a:r>
            <a:endParaRPr sz="1500">
              <a:solidFill>
                <a:srgbClr val="003842"/>
              </a:solidFill>
              <a:latin typeface="Open Sans Medium"/>
              <a:ea typeface="Open Sans Medium"/>
              <a:cs typeface="Open Sans Medium"/>
              <a:sym typeface="Open Sans Medium"/>
            </a:endParaRPr>
          </a:p>
          <a:p>
            <a:pPr indent="0" lvl="0" marL="0" rtl="0" algn="l">
              <a:lnSpc>
                <a:spcPct val="115000"/>
              </a:lnSpc>
              <a:spcBef>
                <a:spcPts val="1600"/>
              </a:spcBef>
              <a:spcAft>
                <a:spcPts val="1600"/>
              </a:spcAft>
              <a:buNone/>
            </a:pPr>
            <a:r>
              <a:t/>
            </a:r>
            <a:endParaRPr sz="1500">
              <a:solidFill>
                <a:srgbClr val="003842"/>
              </a:solidFill>
              <a:latin typeface="Open Sans Medium"/>
              <a:ea typeface="Open Sans Medium"/>
              <a:cs typeface="Open Sans Medium"/>
              <a:sym typeface="Open Sans Medium"/>
            </a:endParaRPr>
          </a:p>
        </p:txBody>
      </p:sp>
      <p:sp>
        <p:nvSpPr>
          <p:cNvPr id="238" name="Google Shape;238;p41"/>
          <p:cNvSpPr txBox="1"/>
          <p:nvPr/>
        </p:nvSpPr>
        <p:spPr>
          <a:xfrm>
            <a:off x="411250" y="2571750"/>
            <a:ext cx="7822200" cy="206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100">
                <a:solidFill>
                  <a:srgbClr val="003C46"/>
                </a:solidFill>
                <a:highlight>
                  <a:srgbClr val="FFFFFF"/>
                </a:highlight>
                <a:latin typeface="Lexend Deca"/>
                <a:ea typeface="Lexend Deca"/>
                <a:cs typeface="Lexend Deca"/>
                <a:sym typeface="Lexend Deca"/>
              </a:rPr>
              <a:t>Paraphrased Text:</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1600"/>
              </a:spcBef>
              <a:spcAft>
                <a:spcPts val="1600"/>
              </a:spcAft>
              <a:buNone/>
            </a:pPr>
            <a:r>
              <a:rPr lang="en" sz="1200">
                <a:solidFill>
                  <a:schemeClr val="dk2"/>
                </a:solidFill>
                <a:highlight>
                  <a:srgbClr val="FFFFFF"/>
                </a:highlight>
                <a:latin typeface="Open Sans"/>
                <a:ea typeface="Open Sans"/>
                <a:cs typeface="Open Sans"/>
                <a:sym typeface="Open Sans"/>
              </a:rPr>
              <a:t>Citation: </a:t>
            </a:r>
            <a:endParaRPr sz="1200">
              <a:solidFill>
                <a:schemeClr val="dk2"/>
              </a:solidFill>
              <a:highlight>
                <a:srgbClr val="FFFFFF"/>
              </a:highlight>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C4C7"/>
        </a:solidFill>
      </p:bgPr>
    </p:bg>
    <p:spTree>
      <p:nvGrpSpPr>
        <p:cNvPr id="242" name="Shape 242"/>
        <p:cNvGrpSpPr/>
        <p:nvPr/>
      </p:nvGrpSpPr>
      <p:grpSpPr>
        <a:xfrm>
          <a:off x="0" y="0"/>
          <a:ext cx="0" cy="0"/>
          <a:chOff x="0" y="0"/>
          <a:chExt cx="0" cy="0"/>
        </a:xfrm>
      </p:grpSpPr>
      <p:sp>
        <p:nvSpPr>
          <p:cNvPr id="243" name="Google Shape;243;p4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pic>
        <p:nvPicPr>
          <p:cNvPr id="244" name="Google Shape;244;p42"/>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45" name="Google Shape;245;p42"/>
          <p:cNvSpPr txBox="1"/>
          <p:nvPr/>
        </p:nvSpPr>
        <p:spPr>
          <a:xfrm>
            <a:off x="823500" y="2103750"/>
            <a:ext cx="7497000" cy="93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4500">
                <a:solidFill>
                  <a:srgbClr val="003C46"/>
                </a:solidFill>
                <a:latin typeface="Lexend Deca"/>
                <a:ea typeface="Lexend Deca"/>
                <a:cs typeface="Lexend Deca"/>
                <a:sym typeface="Lexend Deca"/>
              </a:rPr>
              <a:t>Let’s play</a:t>
            </a:r>
            <a:endParaRPr sz="4500">
              <a:solidFill>
                <a:srgbClr val="003C46"/>
              </a:solidFill>
              <a:latin typeface="Lexend Deca"/>
              <a:ea typeface="Lexend Deca"/>
              <a:cs typeface="Lexend Deca"/>
              <a:sym typeface="Lexend Deca"/>
            </a:endParaRPr>
          </a:p>
          <a:p>
            <a:pPr indent="0" lvl="0" marL="0" rtl="0" algn="l">
              <a:lnSpc>
                <a:spcPct val="100000"/>
              </a:lnSpc>
              <a:spcBef>
                <a:spcPts val="0"/>
              </a:spcBef>
              <a:spcAft>
                <a:spcPts val="0"/>
              </a:spcAft>
              <a:buNone/>
            </a:pPr>
            <a:r>
              <a:t/>
            </a:r>
            <a:endParaRPr sz="4300">
              <a:solidFill>
                <a:srgbClr val="003C46"/>
              </a:solidFill>
              <a:latin typeface="Lexend Deca"/>
              <a:ea typeface="Lexend Deca"/>
              <a:cs typeface="Lexend Deca"/>
              <a:sym typeface="Lexend Dec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3"/>
          <p:cNvSpPr txBox="1"/>
          <p:nvPr/>
        </p:nvSpPr>
        <p:spPr>
          <a:xfrm>
            <a:off x="455125" y="770450"/>
            <a:ext cx="7497000" cy="233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100">
                <a:solidFill>
                  <a:srgbClr val="003C46"/>
                </a:solidFill>
                <a:latin typeface="Lexend Deca"/>
                <a:ea typeface="Lexend Deca"/>
                <a:cs typeface="Lexend Deca"/>
                <a:sym typeface="Lexend Deca"/>
              </a:rPr>
              <a:t>Dream It, Read It… </a:t>
            </a:r>
            <a:br>
              <a:rPr lang="en" sz="3100">
                <a:solidFill>
                  <a:srgbClr val="003C46"/>
                </a:solidFill>
                <a:latin typeface="Lexend Deca"/>
                <a:ea typeface="Lexend Deca"/>
                <a:cs typeface="Lexend Deca"/>
                <a:sym typeface="Lexend Deca"/>
              </a:rPr>
            </a:br>
            <a:r>
              <a:rPr lang="en" sz="3100">
                <a:solidFill>
                  <a:srgbClr val="003C46"/>
                </a:solidFill>
                <a:latin typeface="Lexend Deca"/>
                <a:ea typeface="Lexend Deca"/>
                <a:cs typeface="Lexend Deca"/>
                <a:sym typeface="Lexend Deca"/>
              </a:rPr>
              <a:t>Paraphrase It </a:t>
            </a:r>
            <a:endParaRPr sz="3100">
              <a:solidFill>
                <a:srgbClr val="003C46"/>
              </a:solidFill>
              <a:latin typeface="Lexend Deca"/>
              <a:ea typeface="Lexend Deca"/>
              <a:cs typeface="Lexend Deca"/>
              <a:sym typeface="Lexend Deca"/>
            </a:endParaRPr>
          </a:p>
          <a:p>
            <a:pPr indent="0" lvl="0" marL="0" rtl="0" algn="l">
              <a:lnSpc>
                <a:spcPct val="100000"/>
              </a:lnSpc>
              <a:spcBef>
                <a:spcPts val="0"/>
              </a:spcBef>
              <a:spcAft>
                <a:spcPts val="0"/>
              </a:spcAft>
              <a:buNone/>
            </a:pPr>
            <a:r>
              <a:rPr lang="en" sz="3100">
                <a:solidFill>
                  <a:srgbClr val="003C46"/>
                </a:solidFill>
                <a:latin typeface="Lexend Deca"/>
                <a:ea typeface="Lexend Deca"/>
                <a:cs typeface="Lexend Deca"/>
                <a:sym typeface="Lexend Deca"/>
              </a:rPr>
              <a:t>Can you paraphrase </a:t>
            </a:r>
            <a:br>
              <a:rPr lang="en" sz="3100">
                <a:solidFill>
                  <a:srgbClr val="003C46"/>
                </a:solidFill>
                <a:latin typeface="Lexend Deca"/>
                <a:ea typeface="Lexend Deca"/>
                <a:cs typeface="Lexend Deca"/>
                <a:sym typeface="Lexend Deca"/>
              </a:rPr>
            </a:br>
            <a:r>
              <a:rPr lang="en" sz="3100">
                <a:solidFill>
                  <a:srgbClr val="003C46"/>
                </a:solidFill>
                <a:latin typeface="Lexend Deca"/>
                <a:ea typeface="Lexend Deca"/>
                <a:cs typeface="Lexend Deca"/>
                <a:sym typeface="Lexend Deca"/>
              </a:rPr>
              <a:t>these passages?</a:t>
            </a:r>
            <a:endParaRPr sz="3100">
              <a:solidFill>
                <a:srgbClr val="003C46"/>
              </a:solidFill>
              <a:latin typeface="Lexend Deca"/>
              <a:ea typeface="Lexend Deca"/>
              <a:cs typeface="Lexend Deca"/>
              <a:sym typeface="Lexend Deca"/>
            </a:endParaRPr>
          </a:p>
        </p:txBody>
      </p:sp>
      <p:pic>
        <p:nvPicPr>
          <p:cNvPr id="251" name="Google Shape;251;p43"/>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52" name="Google Shape;252;p4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53" name="Google Shape;253;p43"/>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4" name="Google Shape;254;p43"/>
          <p:cNvPicPr preferRelativeResize="0"/>
          <p:nvPr/>
        </p:nvPicPr>
        <p:blipFill>
          <a:blip r:embed="rId4">
            <a:alphaModFix/>
          </a:blip>
          <a:stretch>
            <a:fillRect/>
          </a:stretch>
        </p:blipFill>
        <p:spPr>
          <a:xfrm>
            <a:off x="7277025" y="3475525"/>
            <a:ext cx="1503150" cy="1629475"/>
          </a:xfrm>
          <a:prstGeom prst="rect">
            <a:avLst/>
          </a:prstGeom>
          <a:noFill/>
          <a:ln>
            <a:noFill/>
          </a:ln>
        </p:spPr>
      </p:pic>
      <p:sp>
        <p:nvSpPr>
          <p:cNvPr id="255" name="Google Shape;255;p43"/>
          <p:cNvSpPr txBox="1"/>
          <p:nvPr/>
        </p:nvSpPr>
        <p:spPr>
          <a:xfrm>
            <a:off x="492950" y="3301875"/>
            <a:ext cx="56457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2"/>
                </a:solidFill>
                <a:latin typeface="Open Sans"/>
                <a:ea typeface="Open Sans"/>
                <a:cs typeface="Open Sans"/>
                <a:sym typeface="Open Sans"/>
              </a:rPr>
              <a:t>Read the passage and write it in your own words.</a:t>
            </a:r>
            <a:endParaRPr sz="16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 sz="1600">
                <a:solidFill>
                  <a:schemeClr val="dk2"/>
                </a:solidFill>
                <a:latin typeface="Open Sans"/>
                <a:ea typeface="Open Sans"/>
                <a:cs typeface="Open Sans"/>
                <a:sym typeface="Open Sans"/>
              </a:rPr>
              <a:t>Don’t forget to cite your source using proper citation!</a:t>
            </a:r>
            <a:endParaRPr sz="1600">
              <a:solidFill>
                <a:schemeClr val="dk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pic>
        <p:nvPicPr>
          <p:cNvPr id="260" name="Google Shape;260;p44"/>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61" name="Google Shape;261;p4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62" name="Google Shape;262;p44"/>
          <p:cNvSpPr txBox="1"/>
          <p:nvPr/>
        </p:nvSpPr>
        <p:spPr>
          <a:xfrm>
            <a:off x="371400" y="375775"/>
            <a:ext cx="7497000" cy="66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#1: Original Text</a:t>
            </a:r>
            <a:endParaRPr sz="2500">
              <a:solidFill>
                <a:srgbClr val="003C46"/>
              </a:solidFill>
              <a:latin typeface="Lexend Deca"/>
              <a:ea typeface="Lexend Deca"/>
              <a:cs typeface="Lexend Deca"/>
              <a:sym typeface="Lexend Deca"/>
            </a:endParaRPr>
          </a:p>
        </p:txBody>
      </p:sp>
      <p:sp>
        <p:nvSpPr>
          <p:cNvPr id="263" name="Google Shape;263;p44"/>
          <p:cNvSpPr txBox="1"/>
          <p:nvPr/>
        </p:nvSpPr>
        <p:spPr>
          <a:xfrm>
            <a:off x="335050" y="1472838"/>
            <a:ext cx="7984800" cy="2861400"/>
          </a:xfrm>
          <a:prstGeom prst="rect">
            <a:avLst/>
          </a:prstGeom>
          <a:noFill/>
          <a:ln>
            <a:noFill/>
          </a:ln>
        </p:spPr>
        <p:txBody>
          <a:bodyPr anchorCtr="0" anchor="t" bIns="91425" lIns="91425" spcFirstLastPara="1" rIns="91425" wrap="square" tIns="91425">
            <a:noAutofit/>
          </a:bodyPr>
          <a:lstStyle/>
          <a:p>
            <a:pPr indent="0" lvl="0" marL="0" rtl="0" algn="l">
              <a:lnSpc>
                <a:spcPct val="125454"/>
              </a:lnSpc>
              <a:spcBef>
                <a:spcPts val="0"/>
              </a:spcBef>
              <a:spcAft>
                <a:spcPts val="0"/>
              </a:spcAft>
              <a:buNone/>
            </a:pPr>
            <a:r>
              <a:t/>
            </a:r>
            <a:endParaRPr>
              <a:solidFill>
                <a:srgbClr val="003842"/>
              </a:solidFill>
              <a:latin typeface="Open Sans SemiBold"/>
              <a:ea typeface="Open Sans SemiBold"/>
              <a:cs typeface="Open Sans SemiBold"/>
              <a:sym typeface="Open Sans SemiBold"/>
            </a:endParaRPr>
          </a:p>
        </p:txBody>
      </p:sp>
      <p:sp>
        <p:nvSpPr>
          <p:cNvPr id="264" name="Google Shape;264;p44"/>
          <p:cNvSpPr txBox="1"/>
          <p:nvPr/>
        </p:nvSpPr>
        <p:spPr>
          <a:xfrm>
            <a:off x="371400" y="1181403"/>
            <a:ext cx="7984800" cy="37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a:ea typeface="Open Sans"/>
                <a:cs typeface="Open Sans"/>
                <a:sym typeface="Open Sans"/>
              </a:rPr>
              <a:t>While asleep, we experience a period of REM sleep approximately every 90 minutes. It is during this time that we typically dream. These periods are initially very brief – only around 10 minutes. But as the night progresses, these periods become increasingly longer - often stretching to over 45 minutes at a time.</a:t>
            </a:r>
            <a:br>
              <a:rPr lang="en" sz="1500">
                <a:solidFill>
                  <a:srgbClr val="003842"/>
                </a:solidFill>
                <a:latin typeface="Open Sans SemiBold"/>
                <a:ea typeface="Open Sans SemiBold"/>
                <a:cs typeface="Open Sans SemiBold"/>
                <a:sym typeface="Open Sans SemiBold"/>
              </a:rPr>
            </a:br>
            <a:br>
              <a:rPr lang="en" sz="1500">
                <a:solidFill>
                  <a:srgbClr val="003842"/>
                </a:solidFill>
                <a:latin typeface="Open Sans SemiBold"/>
                <a:ea typeface="Open Sans SemiBold"/>
                <a:cs typeface="Open Sans SemiBold"/>
                <a:sym typeface="Open Sans SemiBold"/>
              </a:rPr>
            </a:br>
            <a:r>
              <a:rPr lang="en" sz="1000">
                <a:solidFill>
                  <a:schemeClr val="dk2"/>
                </a:solidFill>
                <a:latin typeface="Open Sans"/>
                <a:ea typeface="Open Sans"/>
                <a:cs typeface="Open Sans"/>
                <a:sym typeface="Open Sans"/>
              </a:rPr>
              <a:t>Retrieved from: https://en.wikibooks.org/wiki/Lucid_Dreaming/Dream_Recall</a:t>
            </a:r>
            <a:endParaRPr sz="10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500">
              <a:solidFill>
                <a:srgbClr val="003842"/>
              </a:solidFill>
              <a:latin typeface="Open Sans SemiBold"/>
              <a:ea typeface="Open Sans SemiBold"/>
              <a:cs typeface="Open Sans SemiBold"/>
              <a:sym typeface="Open Sa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5"/>
          <p:cNvSpPr txBox="1"/>
          <p:nvPr/>
        </p:nvSpPr>
        <p:spPr>
          <a:xfrm>
            <a:off x="371400" y="375775"/>
            <a:ext cx="7497000" cy="51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Challenge #1: Paraphrased Text</a:t>
            </a:r>
            <a:endParaRPr sz="2500">
              <a:solidFill>
                <a:srgbClr val="003C46"/>
              </a:solidFill>
              <a:latin typeface="Lexend Deca"/>
              <a:ea typeface="Lexend Deca"/>
              <a:cs typeface="Lexend Deca"/>
              <a:sym typeface="Lexend Deca"/>
            </a:endParaRPr>
          </a:p>
        </p:txBody>
      </p:sp>
      <p:pic>
        <p:nvPicPr>
          <p:cNvPr id="270" name="Google Shape;270;p45"/>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71" name="Google Shape;271;p4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272" name="Google Shape;272;p45"/>
          <p:cNvSpPr/>
          <p:nvPr/>
        </p:nvSpPr>
        <p:spPr>
          <a:xfrm>
            <a:off x="7227625" y="3447100"/>
            <a:ext cx="1439100" cy="124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5"/>
          <p:cNvSpPr txBox="1"/>
          <p:nvPr/>
        </p:nvSpPr>
        <p:spPr>
          <a:xfrm>
            <a:off x="411250" y="1063075"/>
            <a:ext cx="8148300" cy="91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500">
                <a:solidFill>
                  <a:srgbClr val="003842"/>
                </a:solidFill>
                <a:latin typeface="Open Sans Medium"/>
                <a:ea typeface="Open Sans Medium"/>
                <a:cs typeface="Open Sans Medium"/>
                <a:sym typeface="Open Sans Medium"/>
              </a:rPr>
              <a:t>Original Text: While asleep, we experience a period of REM sleep approximately every 90 minutes. It is during this time that we typically dream. These periods are initially very brief – only around 10 minutes. But as the night progresses, these periods become increasingly longer - often stretching to over 45 minutes at a time.</a:t>
            </a:r>
            <a:endParaRPr sz="1500">
              <a:solidFill>
                <a:srgbClr val="003842"/>
              </a:solidFill>
              <a:latin typeface="Open Sans Medium"/>
              <a:ea typeface="Open Sans Medium"/>
              <a:cs typeface="Open Sans Medium"/>
              <a:sym typeface="Open Sans Medium"/>
            </a:endParaRPr>
          </a:p>
          <a:p>
            <a:pPr indent="0" lvl="0" marL="0" rtl="0" algn="l">
              <a:lnSpc>
                <a:spcPct val="150000"/>
              </a:lnSpc>
              <a:spcBef>
                <a:spcPts val="400"/>
              </a:spcBef>
              <a:spcAft>
                <a:spcPts val="0"/>
              </a:spcAft>
              <a:buNone/>
            </a:pPr>
            <a:r>
              <a:t/>
            </a:r>
            <a:endParaRPr sz="1500">
              <a:solidFill>
                <a:srgbClr val="003842"/>
              </a:solidFill>
              <a:latin typeface="Open Sans Medium"/>
              <a:ea typeface="Open Sans Medium"/>
              <a:cs typeface="Open Sans Medium"/>
              <a:sym typeface="Open Sans Medium"/>
            </a:endParaRPr>
          </a:p>
          <a:p>
            <a:pPr indent="0" lvl="0" marL="0" rtl="0" algn="l">
              <a:lnSpc>
                <a:spcPct val="150000"/>
              </a:lnSpc>
              <a:spcBef>
                <a:spcPts val="400"/>
              </a:spcBef>
              <a:spcAft>
                <a:spcPts val="0"/>
              </a:spcAft>
              <a:buNone/>
            </a:pPr>
            <a:r>
              <a:t/>
            </a:r>
            <a:endParaRPr sz="1300">
              <a:solidFill>
                <a:srgbClr val="003842"/>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t/>
            </a:r>
            <a:endParaRPr sz="1000">
              <a:solidFill>
                <a:srgbClr val="434343"/>
              </a:solidFill>
              <a:latin typeface="Open Sans"/>
              <a:ea typeface="Open Sans"/>
              <a:cs typeface="Open Sans"/>
              <a:sym typeface="Open Sans"/>
            </a:endParaRPr>
          </a:p>
          <a:p>
            <a:pPr indent="0" lvl="0" marL="0" rtl="0" algn="l">
              <a:lnSpc>
                <a:spcPct val="150000"/>
              </a:lnSpc>
              <a:spcBef>
                <a:spcPts val="1600"/>
              </a:spcBef>
              <a:spcAft>
                <a:spcPts val="1600"/>
              </a:spcAft>
              <a:buNone/>
            </a:pPr>
            <a:r>
              <a:t/>
            </a:r>
            <a:endParaRPr sz="1500">
              <a:solidFill>
                <a:srgbClr val="003842"/>
              </a:solidFill>
              <a:latin typeface="Open Sans SemiBold"/>
              <a:ea typeface="Open Sans SemiBold"/>
              <a:cs typeface="Open Sans SemiBold"/>
              <a:sym typeface="Open Sans SemiBold"/>
            </a:endParaRPr>
          </a:p>
        </p:txBody>
      </p:sp>
      <p:sp>
        <p:nvSpPr>
          <p:cNvPr id="274" name="Google Shape;274;p45"/>
          <p:cNvSpPr txBox="1"/>
          <p:nvPr/>
        </p:nvSpPr>
        <p:spPr>
          <a:xfrm>
            <a:off x="411250" y="2571750"/>
            <a:ext cx="7822200" cy="206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100">
                <a:solidFill>
                  <a:srgbClr val="003C46"/>
                </a:solidFill>
                <a:highlight>
                  <a:srgbClr val="FFFFFF"/>
                </a:highlight>
                <a:latin typeface="Lexend Deca"/>
                <a:ea typeface="Lexend Deca"/>
                <a:cs typeface="Lexend Deca"/>
                <a:sym typeface="Lexend Deca"/>
              </a:rPr>
              <a:t>Paraphrased Text:</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100">
              <a:solidFill>
                <a:srgbClr val="003C46"/>
              </a:solidFill>
              <a:highlight>
                <a:srgbClr val="FFFFFF"/>
              </a:highlight>
              <a:latin typeface="Lexend Deca"/>
              <a:ea typeface="Lexend Deca"/>
              <a:cs typeface="Lexend Deca"/>
              <a:sym typeface="Lexend Deca"/>
            </a:endParaRPr>
          </a:p>
          <a:p>
            <a:pPr indent="0" lvl="0" marL="0" rtl="0" algn="l">
              <a:lnSpc>
                <a:spcPct val="115000"/>
              </a:lnSpc>
              <a:spcBef>
                <a:spcPts val="1600"/>
              </a:spcBef>
              <a:spcAft>
                <a:spcPts val="1600"/>
              </a:spcAft>
              <a:buNone/>
            </a:pPr>
            <a:r>
              <a:rPr lang="en" sz="1200">
                <a:solidFill>
                  <a:schemeClr val="dk2"/>
                </a:solidFill>
                <a:highlight>
                  <a:srgbClr val="FFFFFF"/>
                </a:highlight>
                <a:latin typeface="Open Sans"/>
                <a:ea typeface="Open Sans"/>
                <a:cs typeface="Open Sans"/>
                <a:sym typeface="Open Sans"/>
              </a:rPr>
              <a:t>Citation: </a:t>
            </a:r>
            <a:endParaRPr sz="1200">
              <a:solidFill>
                <a:schemeClr val="dk2"/>
              </a:solidFill>
              <a:highlight>
                <a:srgbClr val="FFFFFF"/>
              </a:highlight>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